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333" r:id="rId2"/>
    <p:sldId id="323" r:id="rId3"/>
    <p:sldId id="357" r:id="rId4"/>
    <p:sldId id="361" r:id="rId5"/>
    <p:sldId id="326" r:id="rId6"/>
    <p:sldId id="327" r:id="rId7"/>
    <p:sldId id="324" r:id="rId8"/>
    <p:sldId id="352" r:id="rId9"/>
    <p:sldId id="353" r:id="rId10"/>
    <p:sldId id="329" r:id="rId11"/>
    <p:sldId id="331" r:id="rId12"/>
    <p:sldId id="332" r:id="rId13"/>
    <p:sldId id="350" r:id="rId14"/>
    <p:sldId id="334" r:id="rId15"/>
    <p:sldId id="351" r:id="rId16"/>
    <p:sldId id="335" r:id="rId17"/>
    <p:sldId id="336" r:id="rId18"/>
    <p:sldId id="337" r:id="rId19"/>
    <p:sldId id="356" r:id="rId20"/>
    <p:sldId id="354" r:id="rId21"/>
    <p:sldId id="355" r:id="rId22"/>
    <p:sldId id="344" r:id="rId23"/>
    <p:sldId id="345" r:id="rId24"/>
    <p:sldId id="346" r:id="rId25"/>
    <p:sldId id="339" r:id="rId26"/>
    <p:sldId id="341" r:id="rId27"/>
    <p:sldId id="343" r:id="rId28"/>
    <p:sldId id="347" r:id="rId29"/>
    <p:sldId id="348" r:id="rId30"/>
    <p:sldId id="349" r:id="rId31"/>
    <p:sldId id="342" r:id="rId32"/>
    <p:sldId id="34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ECE"/>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75"/>
    <p:restoredTop sz="80064" autoAdjust="0"/>
  </p:normalViewPr>
  <p:slideViewPr>
    <p:cSldViewPr snapToGrid="0" snapToObjects="1">
      <p:cViewPr varScale="1">
        <p:scale>
          <a:sx n="103" d="100"/>
          <a:sy n="103" d="100"/>
        </p:scale>
        <p:origin x="966" y="108"/>
      </p:cViewPr>
      <p:guideLst/>
    </p:cSldViewPr>
  </p:slideViewPr>
  <p:notesTextViewPr>
    <p:cViewPr>
      <p:scale>
        <a:sx n="1" d="1"/>
        <a:sy n="1" d="1"/>
      </p:scale>
      <p:origin x="0" y="0"/>
    </p:cViewPr>
  </p:notesTextViewPr>
  <p:notesViewPr>
    <p:cSldViewPr snapToGrid="0" snapToObjects="1">
      <p:cViewPr varScale="1">
        <p:scale>
          <a:sx n="155" d="100"/>
          <a:sy n="155" d="100"/>
        </p:scale>
        <p:origin x="465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BB6E9A-0785-6985-7B76-3DC51FDC39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440223-00C7-ED25-F4B7-0B57FB62F9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ED2B0C-477A-5445-BF4A-1BF455C836C9}" type="datetimeFigureOut">
              <a:rPr lang="en-US" smtClean="0"/>
              <a:t>2/6/2026</a:t>
            </a:fld>
            <a:endParaRPr lang="en-US"/>
          </a:p>
        </p:txBody>
      </p:sp>
      <p:sp>
        <p:nvSpPr>
          <p:cNvPr id="4" name="Footer Placeholder 3">
            <a:extLst>
              <a:ext uri="{FF2B5EF4-FFF2-40B4-BE49-F238E27FC236}">
                <a16:creationId xmlns:a16="http://schemas.microsoft.com/office/drawing/2014/main" id="{F0A10202-8985-CCC2-B483-816FEB9BBA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CCA6700-1DDF-8245-FE5A-1FBCA3A4B5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178B08-80F2-1D48-A9B1-B12CB0F312DC}" type="slidenum">
              <a:rPr lang="en-US" smtClean="0"/>
              <a:t>‹#›</a:t>
            </a:fld>
            <a:endParaRPr lang="en-US"/>
          </a:p>
        </p:txBody>
      </p:sp>
    </p:spTree>
    <p:extLst>
      <p:ext uri="{BB962C8B-B14F-4D97-AF65-F5344CB8AC3E}">
        <p14:creationId xmlns:p14="http://schemas.microsoft.com/office/powerpoint/2010/main" val="3587220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2E8192-244B-8F43-8666-29EB7EA0E329}"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C38144-C961-6348-B731-59DFA4E1CA2F}" type="slidenum">
              <a:rPr lang="en-US" smtClean="0"/>
              <a:t>‹#›</a:t>
            </a:fld>
            <a:endParaRPr lang="en-US"/>
          </a:p>
        </p:txBody>
      </p:sp>
    </p:spTree>
    <p:extLst>
      <p:ext uri="{BB962C8B-B14F-4D97-AF65-F5344CB8AC3E}">
        <p14:creationId xmlns:p14="http://schemas.microsoft.com/office/powerpoint/2010/main" val="1574786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C38144-C961-6348-B731-59DFA4E1CA2F}" type="slidenum">
              <a:rPr lang="en-US" smtClean="0"/>
              <a:t>1</a:t>
            </a:fld>
            <a:endParaRPr lang="en-US"/>
          </a:p>
        </p:txBody>
      </p:sp>
    </p:spTree>
    <p:extLst>
      <p:ext uri="{BB962C8B-B14F-4D97-AF65-F5344CB8AC3E}">
        <p14:creationId xmlns:p14="http://schemas.microsoft.com/office/powerpoint/2010/main" val="3880601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how does this work?</a:t>
            </a:r>
          </a:p>
          <a:p>
            <a:endParaRPr lang="en-US" dirty="0"/>
          </a:p>
          <a:p>
            <a:r>
              <a:rPr lang="en-US" dirty="0"/>
              <a:t>The first thing we need to do is embed the input in a volumetric mesh. In 2D, you can triangulate the domain. In 3D, there are methods like </a:t>
            </a:r>
            <a:r>
              <a:rPr lang="en-US" dirty="0" err="1"/>
              <a:t>Tetwild</a:t>
            </a:r>
            <a:r>
              <a:rPr lang="en-US" dirty="0"/>
              <a:t> or Constrained Delaunay Tetrahedralization.</a:t>
            </a:r>
          </a:p>
          <a:p>
            <a:endParaRPr lang="en-US" dirty="0"/>
          </a:p>
          <a:p>
            <a:r>
              <a:rPr lang="en-US" dirty="0"/>
              <a:t>Our volumetric mesh has to fulfill specific criteria, and if it does, we call it a </a:t>
            </a:r>
            <a:r>
              <a:rPr lang="en-US" b="1" dirty="0"/>
              <a:t>simplicial embedding</a:t>
            </a:r>
            <a:r>
              <a:rPr lang="en-US" dirty="0"/>
              <a:t> of the input.</a:t>
            </a:r>
          </a:p>
          <a:p>
            <a:endParaRPr lang="en-US" dirty="0"/>
          </a:p>
          <a:p>
            <a:r>
              <a:rPr lang="en-US" dirty="0"/>
              <a:t>Luckily, any volumetric mesh can be converted into a simplicial embedding with just a few simple operations that I will explain later.</a:t>
            </a:r>
          </a:p>
        </p:txBody>
      </p:sp>
      <p:sp>
        <p:nvSpPr>
          <p:cNvPr id="4" name="Slide Number Placeholder 3"/>
          <p:cNvSpPr>
            <a:spLocks noGrp="1"/>
          </p:cNvSpPr>
          <p:nvPr>
            <p:ph type="sldNum" sz="quarter" idx="5"/>
          </p:nvPr>
        </p:nvSpPr>
        <p:spPr/>
        <p:txBody>
          <a:bodyPr/>
          <a:lstStyle/>
          <a:p>
            <a:fld id="{92C38144-C961-6348-B731-59DFA4E1CA2F}" type="slidenum">
              <a:rPr lang="en-US" smtClean="0"/>
              <a:t>10</a:t>
            </a:fld>
            <a:endParaRPr lang="en-US"/>
          </a:p>
        </p:txBody>
      </p:sp>
    </p:spTree>
    <p:extLst>
      <p:ext uri="{BB962C8B-B14F-4D97-AF65-F5344CB8AC3E}">
        <p14:creationId xmlns:p14="http://schemas.microsoft.com/office/powerpoint/2010/main" val="438020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have our volumetric mesh, we can initialize a topological offset by simply performing Marching Tetrahedra (or Marching Triangles in 2D) between the input vertices and any vertex that is not on the input.</a:t>
            </a:r>
          </a:p>
          <a:p>
            <a:endParaRPr lang="en-US" dirty="0"/>
          </a:p>
          <a:p>
            <a:r>
              <a:rPr lang="en-US" dirty="0"/>
              <a:t>This gives us a surface that is guaranteed to have the topology of an infinitesimal offset. And this, independently of the input geometry. The topology of our offset purely depends on the topology of the input.</a:t>
            </a:r>
          </a:p>
        </p:txBody>
      </p:sp>
      <p:sp>
        <p:nvSpPr>
          <p:cNvPr id="4" name="Slide Number Placeholder 3"/>
          <p:cNvSpPr>
            <a:spLocks noGrp="1"/>
          </p:cNvSpPr>
          <p:nvPr>
            <p:ph type="sldNum" sz="quarter" idx="5"/>
          </p:nvPr>
        </p:nvSpPr>
        <p:spPr/>
        <p:txBody>
          <a:bodyPr/>
          <a:lstStyle/>
          <a:p>
            <a:fld id="{92C38144-C961-6348-B731-59DFA4E1CA2F}" type="slidenum">
              <a:rPr lang="en-US" smtClean="0"/>
              <a:t>11</a:t>
            </a:fld>
            <a:endParaRPr lang="en-US"/>
          </a:p>
        </p:txBody>
      </p:sp>
    </p:spTree>
    <p:extLst>
      <p:ext uri="{BB962C8B-B14F-4D97-AF65-F5344CB8AC3E}">
        <p14:creationId xmlns:p14="http://schemas.microsoft.com/office/powerpoint/2010/main" val="3032331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can improve the geometry of our offset with some remeshing.</a:t>
            </a:r>
          </a:p>
          <a:p>
            <a:endParaRPr lang="en-US" dirty="0"/>
          </a:p>
          <a:p>
            <a:r>
              <a:rPr lang="en-US" dirty="0"/>
              <a:t>Here, we do not allow any operations that would cause any topological changes to the offset.</a:t>
            </a:r>
          </a:p>
          <a:p>
            <a:r>
              <a:rPr lang="en-US" dirty="0"/>
              <a:t>Also, we don’t allow for flipped volumetric elements. That way, we can guarantee that there won’t be any intersections of the offset with itself or the input.</a:t>
            </a:r>
          </a:p>
          <a:p>
            <a:endParaRPr lang="en-US" dirty="0"/>
          </a:p>
          <a:p>
            <a:r>
              <a:rPr lang="en-US" dirty="0"/>
              <a:t>Of course, using a volumetric mesh also has some downsides, most importantly an increased runtime in comparison with purely surface-based methods. We tested our </a:t>
            </a:r>
            <a:r>
              <a:rPr lang="en-US"/>
              <a:t>method on </a:t>
            </a:r>
            <a:r>
              <a:rPr lang="en-US" dirty="0"/>
              <a:t>the Thingi10k dataset and to give you an idea, 55% of the meshes finished within less than 6 minutes but there were 3% that required more than one hour.</a:t>
            </a:r>
          </a:p>
        </p:txBody>
      </p:sp>
      <p:sp>
        <p:nvSpPr>
          <p:cNvPr id="4" name="Slide Number Placeholder 3"/>
          <p:cNvSpPr>
            <a:spLocks noGrp="1"/>
          </p:cNvSpPr>
          <p:nvPr>
            <p:ph type="sldNum" sz="quarter" idx="5"/>
          </p:nvPr>
        </p:nvSpPr>
        <p:spPr/>
        <p:txBody>
          <a:bodyPr/>
          <a:lstStyle/>
          <a:p>
            <a:fld id="{92C38144-C961-6348-B731-59DFA4E1CA2F}" type="slidenum">
              <a:rPr lang="en-US" smtClean="0"/>
              <a:t>12</a:t>
            </a:fld>
            <a:endParaRPr lang="en-US"/>
          </a:p>
        </p:txBody>
      </p:sp>
    </p:spTree>
    <p:extLst>
      <p:ext uri="{BB962C8B-B14F-4D97-AF65-F5344CB8AC3E}">
        <p14:creationId xmlns:p14="http://schemas.microsoft.com/office/powerpoint/2010/main" val="923783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that, our pipeline is complete. </a:t>
            </a:r>
          </a:p>
          <a:p>
            <a:endParaRPr lang="en-US" dirty="0"/>
          </a:p>
          <a:p>
            <a:r>
              <a:rPr lang="en-US" dirty="0"/>
              <a:t>Now, I want to explain to you what the simplicial embedding is and how we can generate it.</a:t>
            </a:r>
          </a:p>
        </p:txBody>
      </p:sp>
      <p:sp>
        <p:nvSpPr>
          <p:cNvPr id="4" name="Slide Number Placeholder 3"/>
          <p:cNvSpPr>
            <a:spLocks noGrp="1"/>
          </p:cNvSpPr>
          <p:nvPr>
            <p:ph type="sldNum" sz="quarter" idx="5"/>
          </p:nvPr>
        </p:nvSpPr>
        <p:spPr/>
        <p:txBody>
          <a:bodyPr/>
          <a:lstStyle/>
          <a:p>
            <a:fld id="{92C38144-C961-6348-B731-59DFA4E1CA2F}" type="slidenum">
              <a:rPr lang="en-US" smtClean="0"/>
              <a:t>13</a:t>
            </a:fld>
            <a:endParaRPr lang="en-US"/>
          </a:p>
        </p:txBody>
      </p:sp>
    </p:spTree>
    <p:extLst>
      <p:ext uri="{BB962C8B-B14F-4D97-AF65-F5344CB8AC3E}">
        <p14:creationId xmlns:p14="http://schemas.microsoft.com/office/powerpoint/2010/main" val="3414993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a:t>
            </a:r>
            <a:r>
              <a:rPr lang="en-US" dirty="0" err="1"/>
              <a:t>tet</a:t>
            </a:r>
            <a:r>
              <a:rPr lang="en-US" dirty="0"/>
              <a:t> mesh, all </a:t>
            </a:r>
            <a:r>
              <a:rPr lang="en-US" dirty="0" err="1"/>
              <a:t>tets</a:t>
            </a:r>
            <a:r>
              <a:rPr lang="en-US" dirty="0"/>
              <a:t> must be in one of these four configurations to call the mesh a simplicial embedding.</a:t>
            </a:r>
          </a:p>
          <a:p>
            <a:endParaRPr lang="en-US" dirty="0"/>
          </a:p>
          <a:p>
            <a:r>
              <a:rPr lang="en-US" dirty="0"/>
              <a:t>The input is marked in blue.</a:t>
            </a:r>
          </a:p>
          <a:p>
            <a:endParaRPr lang="en-US" dirty="0"/>
          </a:p>
          <a:p>
            <a:r>
              <a:rPr lang="en-US" dirty="0"/>
              <a:t>Every </a:t>
            </a:r>
            <a:r>
              <a:rPr lang="en-US" dirty="0" err="1"/>
              <a:t>tet</a:t>
            </a:r>
            <a:r>
              <a:rPr lang="en-US" dirty="0"/>
              <a:t> must either not contain any input, one input vertex, one edge, or one triangle. These are the only configurations that are allowed.</a:t>
            </a:r>
          </a:p>
        </p:txBody>
      </p:sp>
      <p:sp>
        <p:nvSpPr>
          <p:cNvPr id="4" name="Slide Number Placeholder 3"/>
          <p:cNvSpPr>
            <a:spLocks noGrp="1"/>
          </p:cNvSpPr>
          <p:nvPr>
            <p:ph type="sldNum" sz="quarter" idx="5"/>
          </p:nvPr>
        </p:nvSpPr>
        <p:spPr/>
        <p:txBody>
          <a:bodyPr/>
          <a:lstStyle/>
          <a:p>
            <a:fld id="{92C38144-C961-6348-B731-59DFA4E1CA2F}" type="slidenum">
              <a:rPr lang="en-US" smtClean="0"/>
              <a:t>15</a:t>
            </a:fld>
            <a:endParaRPr lang="en-US"/>
          </a:p>
        </p:txBody>
      </p:sp>
    </p:spTree>
    <p:extLst>
      <p:ext uri="{BB962C8B-B14F-4D97-AF65-F5344CB8AC3E}">
        <p14:creationId xmlns:p14="http://schemas.microsoft.com/office/powerpoint/2010/main" val="1496846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there is any other configurations, we need to modify the mesh.</a:t>
            </a:r>
          </a:p>
        </p:txBody>
      </p:sp>
      <p:sp>
        <p:nvSpPr>
          <p:cNvPr id="4" name="Slide Number Placeholder 3"/>
          <p:cNvSpPr>
            <a:spLocks noGrp="1"/>
          </p:cNvSpPr>
          <p:nvPr>
            <p:ph type="sldNum" sz="quarter" idx="5"/>
          </p:nvPr>
        </p:nvSpPr>
        <p:spPr/>
        <p:txBody>
          <a:bodyPr/>
          <a:lstStyle/>
          <a:p>
            <a:fld id="{92C38144-C961-6348-B731-59DFA4E1CA2F}" type="slidenum">
              <a:rPr lang="en-US" smtClean="0"/>
              <a:t>16</a:t>
            </a:fld>
            <a:endParaRPr lang="en-US"/>
          </a:p>
        </p:txBody>
      </p:sp>
    </p:spTree>
    <p:extLst>
      <p:ext uri="{BB962C8B-B14F-4D97-AF65-F5344CB8AC3E}">
        <p14:creationId xmlns:p14="http://schemas.microsoft.com/office/powerpoint/2010/main" val="2992530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done with a few splitting operations.</a:t>
            </a:r>
          </a:p>
        </p:txBody>
      </p:sp>
      <p:sp>
        <p:nvSpPr>
          <p:cNvPr id="4" name="Slide Number Placeholder 3"/>
          <p:cNvSpPr>
            <a:spLocks noGrp="1"/>
          </p:cNvSpPr>
          <p:nvPr>
            <p:ph type="sldNum" sz="quarter" idx="5"/>
          </p:nvPr>
        </p:nvSpPr>
        <p:spPr/>
        <p:txBody>
          <a:bodyPr/>
          <a:lstStyle/>
          <a:p>
            <a:fld id="{92C38144-C961-6348-B731-59DFA4E1CA2F}" type="slidenum">
              <a:rPr lang="en-US" smtClean="0"/>
              <a:t>17</a:t>
            </a:fld>
            <a:endParaRPr lang="en-US"/>
          </a:p>
        </p:txBody>
      </p:sp>
    </p:spTree>
    <p:extLst>
      <p:ext uri="{BB962C8B-B14F-4D97-AF65-F5344CB8AC3E}">
        <p14:creationId xmlns:p14="http://schemas.microsoft.com/office/powerpoint/2010/main" val="4208611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want to talk a little bit about the offset optimization</a:t>
            </a:r>
          </a:p>
        </p:txBody>
      </p:sp>
      <p:sp>
        <p:nvSpPr>
          <p:cNvPr id="4" name="Slide Number Placeholder 3"/>
          <p:cNvSpPr>
            <a:spLocks noGrp="1"/>
          </p:cNvSpPr>
          <p:nvPr>
            <p:ph type="sldNum" sz="quarter" idx="5"/>
          </p:nvPr>
        </p:nvSpPr>
        <p:spPr/>
        <p:txBody>
          <a:bodyPr/>
          <a:lstStyle/>
          <a:p>
            <a:fld id="{92C38144-C961-6348-B731-59DFA4E1CA2F}" type="slidenum">
              <a:rPr lang="en-US" smtClean="0"/>
              <a:t>20</a:t>
            </a:fld>
            <a:endParaRPr lang="en-US"/>
          </a:p>
        </p:txBody>
      </p:sp>
    </p:spTree>
    <p:extLst>
      <p:ext uri="{BB962C8B-B14F-4D97-AF65-F5344CB8AC3E}">
        <p14:creationId xmlns:p14="http://schemas.microsoft.com/office/powerpoint/2010/main" val="3471813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specifically, about the local offset distance.</a:t>
            </a:r>
          </a:p>
          <a:p>
            <a:endParaRPr lang="en-US" dirty="0"/>
          </a:p>
          <a:p>
            <a:r>
              <a:rPr lang="en-US" dirty="0"/>
              <a:t>To avoid offsets from pushing against each other, we adapt the offset distance locally.</a:t>
            </a:r>
          </a:p>
        </p:txBody>
      </p:sp>
      <p:sp>
        <p:nvSpPr>
          <p:cNvPr id="4" name="Slide Number Placeholder 3"/>
          <p:cNvSpPr>
            <a:spLocks noGrp="1"/>
          </p:cNvSpPr>
          <p:nvPr>
            <p:ph type="sldNum" sz="quarter" idx="5"/>
          </p:nvPr>
        </p:nvSpPr>
        <p:spPr/>
        <p:txBody>
          <a:bodyPr/>
          <a:lstStyle/>
          <a:p>
            <a:fld id="{92C38144-C961-6348-B731-59DFA4E1CA2F}" type="slidenum">
              <a:rPr lang="en-US" smtClean="0"/>
              <a:t>22</a:t>
            </a:fld>
            <a:endParaRPr lang="en-US"/>
          </a:p>
        </p:txBody>
      </p:sp>
    </p:spTree>
    <p:extLst>
      <p:ext uri="{BB962C8B-B14F-4D97-AF65-F5344CB8AC3E}">
        <p14:creationId xmlns:p14="http://schemas.microsoft.com/office/powerpoint/2010/main" val="3605020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avoid offsets from pushing against each other, we adapt the offset distance locally.</a:t>
            </a:r>
          </a:p>
          <a:p>
            <a:r>
              <a:rPr lang="en-US" dirty="0"/>
              <a:t>We provide a heuristic so that the user only needs to specify a global target distance, and we then automatically adapt the distance where necessary.</a:t>
            </a:r>
          </a:p>
          <a:p>
            <a:endParaRPr lang="en-US" dirty="0"/>
          </a:p>
        </p:txBody>
      </p:sp>
      <p:sp>
        <p:nvSpPr>
          <p:cNvPr id="4" name="Slide Number Placeholder 3"/>
          <p:cNvSpPr>
            <a:spLocks noGrp="1"/>
          </p:cNvSpPr>
          <p:nvPr>
            <p:ph type="sldNum" sz="quarter" idx="5"/>
          </p:nvPr>
        </p:nvSpPr>
        <p:spPr/>
        <p:txBody>
          <a:bodyPr/>
          <a:lstStyle/>
          <a:p>
            <a:fld id="{92C38144-C961-6348-B731-59DFA4E1CA2F}" type="slidenum">
              <a:rPr lang="en-US" smtClean="0"/>
              <a:t>23</a:t>
            </a:fld>
            <a:endParaRPr lang="en-US"/>
          </a:p>
        </p:txBody>
      </p:sp>
    </p:spTree>
    <p:extLst>
      <p:ext uri="{BB962C8B-B14F-4D97-AF65-F5344CB8AC3E}">
        <p14:creationId xmlns:p14="http://schemas.microsoft.com/office/powerpoint/2010/main" val="911976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construct an offset around an object like this one, its topology is usually unknown because it depends on the offset distance.</a:t>
            </a:r>
          </a:p>
          <a:p>
            <a:endParaRPr lang="en-US" dirty="0"/>
          </a:p>
          <a:p>
            <a:r>
              <a:rPr lang="en-US" dirty="0"/>
              <a:t>Here, for example, the offset will close this gap when choosing a larger offset distance.</a:t>
            </a:r>
          </a:p>
          <a:p>
            <a:endParaRPr lang="en-US" dirty="0"/>
          </a:p>
          <a:p>
            <a:r>
              <a:rPr lang="en-US" dirty="0"/>
              <a:t>This behavior is desired in many applications, like morphological operations, that you can use to clean up noisy input data.</a:t>
            </a:r>
          </a:p>
          <a:p>
            <a:endParaRPr lang="en-US" dirty="0"/>
          </a:p>
          <a:p>
            <a:r>
              <a:rPr lang="en-US" dirty="0"/>
              <a:t>However, in many applications, you do not want to close the gap, and therefore, we developed topological offsets that are guaranteed to have the topology of an infinitesimal offset.</a:t>
            </a:r>
          </a:p>
          <a:p>
            <a:endParaRPr lang="en-US" dirty="0"/>
          </a:p>
          <a:p>
            <a:r>
              <a:rPr lang="en-US" dirty="0"/>
              <a:t>But of course, this comes at a price; the offset distance then cannot be the target distance in certain regions.</a:t>
            </a:r>
          </a:p>
        </p:txBody>
      </p:sp>
      <p:sp>
        <p:nvSpPr>
          <p:cNvPr id="4" name="Slide Number Placeholder 3"/>
          <p:cNvSpPr>
            <a:spLocks noGrp="1"/>
          </p:cNvSpPr>
          <p:nvPr>
            <p:ph type="sldNum" sz="quarter" idx="5"/>
          </p:nvPr>
        </p:nvSpPr>
        <p:spPr/>
        <p:txBody>
          <a:bodyPr/>
          <a:lstStyle/>
          <a:p>
            <a:fld id="{797F8419-6339-4576-BC66-D5A61DDE70D1}" type="slidenum">
              <a:rPr lang="en-US" smtClean="0"/>
              <a:t>2</a:t>
            </a:fld>
            <a:endParaRPr lang="en-US"/>
          </a:p>
        </p:txBody>
      </p:sp>
    </p:spTree>
    <p:extLst>
      <p:ext uri="{BB962C8B-B14F-4D97-AF65-F5344CB8AC3E}">
        <p14:creationId xmlns:p14="http://schemas.microsoft.com/office/powerpoint/2010/main" val="333092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avoid offsets from pushing against each other, we adapt the offset distance locally.</a:t>
            </a:r>
          </a:p>
          <a:p>
            <a:r>
              <a:rPr lang="en-US" dirty="0"/>
              <a:t>We provide a heuristic so that the user only needs to specify a global target distance, and we then automatically adapt the distance where necessary.</a:t>
            </a:r>
          </a:p>
          <a:p>
            <a:endParaRPr lang="en-US" dirty="0"/>
          </a:p>
        </p:txBody>
      </p:sp>
      <p:sp>
        <p:nvSpPr>
          <p:cNvPr id="4" name="Slide Number Placeholder 3"/>
          <p:cNvSpPr>
            <a:spLocks noGrp="1"/>
          </p:cNvSpPr>
          <p:nvPr>
            <p:ph type="sldNum" sz="quarter" idx="5"/>
          </p:nvPr>
        </p:nvSpPr>
        <p:spPr/>
        <p:txBody>
          <a:bodyPr/>
          <a:lstStyle/>
          <a:p>
            <a:fld id="{92C38144-C961-6348-B731-59DFA4E1CA2F}" type="slidenum">
              <a:rPr lang="en-US" smtClean="0"/>
              <a:t>24</a:t>
            </a:fld>
            <a:endParaRPr lang="en-US"/>
          </a:p>
        </p:txBody>
      </p:sp>
    </p:spTree>
    <p:extLst>
      <p:ext uri="{BB962C8B-B14F-4D97-AF65-F5344CB8AC3E}">
        <p14:creationId xmlns:p14="http://schemas.microsoft.com/office/powerpoint/2010/main" val="3847695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3D example of what it might look like without any distance adaptation</a:t>
            </a:r>
          </a:p>
        </p:txBody>
      </p:sp>
      <p:sp>
        <p:nvSpPr>
          <p:cNvPr id="4" name="Slide Number Placeholder 3"/>
          <p:cNvSpPr>
            <a:spLocks noGrp="1"/>
          </p:cNvSpPr>
          <p:nvPr>
            <p:ph type="sldNum" sz="quarter" idx="5"/>
          </p:nvPr>
        </p:nvSpPr>
        <p:spPr/>
        <p:txBody>
          <a:bodyPr/>
          <a:lstStyle/>
          <a:p>
            <a:fld id="{92C38144-C961-6348-B731-59DFA4E1CA2F}" type="slidenum">
              <a:rPr lang="en-US" smtClean="0"/>
              <a:t>25</a:t>
            </a:fld>
            <a:endParaRPr lang="en-US"/>
          </a:p>
        </p:txBody>
      </p:sp>
    </p:spTree>
    <p:extLst>
      <p:ext uri="{BB962C8B-B14F-4D97-AF65-F5344CB8AC3E}">
        <p14:creationId xmlns:p14="http://schemas.microsoft.com/office/powerpoint/2010/main" val="549658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distance adaptation, we successfully prevent the offset surfaces from pushing against each other.</a:t>
            </a:r>
          </a:p>
        </p:txBody>
      </p:sp>
      <p:sp>
        <p:nvSpPr>
          <p:cNvPr id="4" name="Slide Number Placeholder 3"/>
          <p:cNvSpPr>
            <a:spLocks noGrp="1"/>
          </p:cNvSpPr>
          <p:nvPr>
            <p:ph type="sldNum" sz="quarter" idx="5"/>
          </p:nvPr>
        </p:nvSpPr>
        <p:spPr/>
        <p:txBody>
          <a:bodyPr/>
          <a:lstStyle/>
          <a:p>
            <a:fld id="{92C38144-C961-6348-B731-59DFA4E1CA2F}" type="slidenum">
              <a:rPr lang="en-US" smtClean="0"/>
              <a:t>26</a:t>
            </a:fld>
            <a:endParaRPr lang="en-US"/>
          </a:p>
        </p:txBody>
      </p:sp>
    </p:spTree>
    <p:extLst>
      <p:ext uri="{BB962C8B-B14F-4D97-AF65-F5344CB8AC3E}">
        <p14:creationId xmlns:p14="http://schemas.microsoft.com/office/powerpoint/2010/main" val="2213851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rooster has some tunnels in between the feathers on its tail. </a:t>
            </a:r>
          </a:p>
          <a:p>
            <a:r>
              <a:rPr lang="en-US" dirty="0"/>
              <a:t>As you can see, the distance is just </a:t>
            </a:r>
            <a:r>
              <a:rPr lang="en-US" b="1" dirty="0"/>
              <a:t>locally</a:t>
            </a:r>
            <a:r>
              <a:rPr lang="en-US" dirty="0"/>
              <a:t> adapted in that region. Other areas, like the head, can reach the target distance without any issues.</a:t>
            </a:r>
          </a:p>
        </p:txBody>
      </p:sp>
      <p:sp>
        <p:nvSpPr>
          <p:cNvPr id="4" name="Slide Number Placeholder 3"/>
          <p:cNvSpPr>
            <a:spLocks noGrp="1"/>
          </p:cNvSpPr>
          <p:nvPr>
            <p:ph type="sldNum" sz="quarter" idx="5"/>
          </p:nvPr>
        </p:nvSpPr>
        <p:spPr/>
        <p:txBody>
          <a:bodyPr/>
          <a:lstStyle/>
          <a:p>
            <a:fld id="{92C38144-C961-6348-B731-59DFA4E1CA2F}" type="slidenum">
              <a:rPr lang="en-US" smtClean="0"/>
              <a:t>27</a:t>
            </a:fld>
            <a:endParaRPr lang="en-US"/>
          </a:p>
        </p:txBody>
      </p:sp>
    </p:spTree>
    <p:extLst>
      <p:ext uri="{BB962C8B-B14F-4D97-AF65-F5344CB8AC3E}">
        <p14:creationId xmlns:p14="http://schemas.microsoft.com/office/powerpoint/2010/main" val="2507915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just a tiny modification, our method is also capable of generating finite offsets.</a:t>
            </a:r>
          </a:p>
          <a:p>
            <a:endParaRPr lang="en-US" dirty="0"/>
          </a:p>
          <a:p>
            <a:r>
              <a:rPr lang="en-US" dirty="0"/>
              <a:t>These offsets are also self-intersection-free and have no intersections with the input.</a:t>
            </a:r>
          </a:p>
        </p:txBody>
      </p:sp>
      <p:sp>
        <p:nvSpPr>
          <p:cNvPr id="4" name="Slide Number Placeholder 3"/>
          <p:cNvSpPr>
            <a:spLocks noGrp="1"/>
          </p:cNvSpPr>
          <p:nvPr>
            <p:ph type="sldNum" sz="quarter" idx="5"/>
          </p:nvPr>
        </p:nvSpPr>
        <p:spPr/>
        <p:txBody>
          <a:bodyPr/>
          <a:lstStyle/>
          <a:p>
            <a:fld id="{92C38144-C961-6348-B731-59DFA4E1CA2F}" type="slidenum">
              <a:rPr lang="en-US" smtClean="0"/>
              <a:t>28</a:t>
            </a:fld>
            <a:endParaRPr lang="en-US"/>
          </a:p>
        </p:txBody>
      </p:sp>
    </p:spTree>
    <p:extLst>
      <p:ext uri="{BB962C8B-B14F-4D97-AF65-F5344CB8AC3E}">
        <p14:creationId xmlns:p14="http://schemas.microsoft.com/office/powerpoint/2010/main" val="3649222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can also generate multiple offset layers.</a:t>
            </a:r>
          </a:p>
          <a:p>
            <a:endParaRPr lang="en-US" dirty="0"/>
          </a:p>
          <a:p>
            <a:r>
              <a:rPr lang="en-US" dirty="0"/>
              <a:t>This works for topological and finite offsets.</a:t>
            </a:r>
          </a:p>
          <a:p>
            <a:endParaRPr lang="en-US" dirty="0"/>
          </a:p>
          <a:p>
            <a:r>
              <a:rPr lang="en-US" dirty="0"/>
              <a:t>It is guaranteed that the offset layers do not intersect each other.</a:t>
            </a:r>
          </a:p>
          <a:p>
            <a:endParaRPr lang="en-US" dirty="0"/>
          </a:p>
          <a:p>
            <a:r>
              <a:rPr lang="en-US" dirty="0"/>
              <a:t>And the output of our method is a tetrahedral mesh that contains all the offset layers.</a:t>
            </a:r>
          </a:p>
        </p:txBody>
      </p:sp>
      <p:sp>
        <p:nvSpPr>
          <p:cNvPr id="4" name="Slide Number Placeholder 3"/>
          <p:cNvSpPr>
            <a:spLocks noGrp="1"/>
          </p:cNvSpPr>
          <p:nvPr>
            <p:ph type="sldNum" sz="quarter" idx="5"/>
          </p:nvPr>
        </p:nvSpPr>
        <p:spPr/>
        <p:txBody>
          <a:bodyPr/>
          <a:lstStyle/>
          <a:p>
            <a:fld id="{92C38144-C961-6348-B731-59DFA4E1CA2F}" type="slidenum">
              <a:rPr lang="en-US" smtClean="0"/>
              <a:t>29</a:t>
            </a:fld>
            <a:endParaRPr lang="en-US"/>
          </a:p>
        </p:txBody>
      </p:sp>
    </p:spTree>
    <p:extLst>
      <p:ext uri="{BB962C8B-B14F-4D97-AF65-F5344CB8AC3E}">
        <p14:creationId xmlns:p14="http://schemas.microsoft.com/office/powerpoint/2010/main" val="787780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that I conclude my talk. I hope to see some of you later at the poster. Thank you!</a:t>
            </a:r>
          </a:p>
        </p:txBody>
      </p:sp>
      <p:sp>
        <p:nvSpPr>
          <p:cNvPr id="4" name="Slide Number Placeholder 3"/>
          <p:cNvSpPr>
            <a:spLocks noGrp="1"/>
          </p:cNvSpPr>
          <p:nvPr>
            <p:ph type="sldNum" sz="quarter" idx="5"/>
          </p:nvPr>
        </p:nvSpPr>
        <p:spPr/>
        <p:txBody>
          <a:bodyPr/>
          <a:lstStyle/>
          <a:p>
            <a:fld id="{92C38144-C961-6348-B731-59DFA4E1CA2F}" type="slidenum">
              <a:rPr lang="en-US" smtClean="0"/>
              <a:t>30</a:t>
            </a:fld>
            <a:endParaRPr lang="en-US"/>
          </a:p>
        </p:txBody>
      </p:sp>
    </p:spTree>
    <p:extLst>
      <p:ext uri="{BB962C8B-B14F-4D97-AF65-F5344CB8AC3E}">
        <p14:creationId xmlns:p14="http://schemas.microsoft.com/office/powerpoint/2010/main" val="2107625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that the topology of our topological offsets is guaranteed, but what is this topology?</a:t>
            </a:r>
          </a:p>
          <a:p>
            <a:endParaRPr lang="en-US" dirty="0"/>
          </a:p>
          <a:p>
            <a:r>
              <a:rPr lang="en-US" dirty="0"/>
              <a:t>All offsets with a distance very close to 0 up to a certain threshold have the same topology. We call those the infinitesimal offsets.</a:t>
            </a:r>
          </a:p>
          <a:p>
            <a:endParaRPr lang="en-US" dirty="0"/>
          </a:p>
          <a:p>
            <a:r>
              <a:rPr lang="en-US" dirty="0"/>
              <a:t>Only if you went beyond that threshold would the topology change.</a:t>
            </a:r>
          </a:p>
        </p:txBody>
      </p:sp>
      <p:sp>
        <p:nvSpPr>
          <p:cNvPr id="4" name="Slide Number Placeholder 3"/>
          <p:cNvSpPr>
            <a:spLocks noGrp="1"/>
          </p:cNvSpPr>
          <p:nvPr>
            <p:ph type="sldNum" sz="quarter" idx="5"/>
          </p:nvPr>
        </p:nvSpPr>
        <p:spPr/>
        <p:txBody>
          <a:bodyPr/>
          <a:lstStyle/>
          <a:p>
            <a:fld id="{797F8419-6339-4576-BC66-D5A61DDE70D1}" type="slidenum">
              <a:rPr lang="en-US" smtClean="0"/>
              <a:t>3</a:t>
            </a:fld>
            <a:endParaRPr lang="en-US"/>
          </a:p>
        </p:txBody>
      </p:sp>
    </p:spTree>
    <p:extLst>
      <p:ext uri="{BB962C8B-B14F-4D97-AF65-F5344CB8AC3E}">
        <p14:creationId xmlns:p14="http://schemas.microsoft.com/office/powerpoint/2010/main" val="348144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topological offsets are guaranteed to have the same topology as these infinitesimal offsets.</a:t>
            </a:r>
          </a:p>
        </p:txBody>
      </p:sp>
      <p:sp>
        <p:nvSpPr>
          <p:cNvPr id="4" name="Slide Number Placeholder 3"/>
          <p:cNvSpPr>
            <a:spLocks noGrp="1"/>
          </p:cNvSpPr>
          <p:nvPr>
            <p:ph type="sldNum" sz="quarter" idx="5"/>
          </p:nvPr>
        </p:nvSpPr>
        <p:spPr/>
        <p:txBody>
          <a:bodyPr/>
          <a:lstStyle/>
          <a:p>
            <a:fld id="{797F8419-6339-4576-BC66-D5A61DDE70D1}" type="slidenum">
              <a:rPr lang="en-US" smtClean="0"/>
              <a:t>4</a:t>
            </a:fld>
            <a:endParaRPr lang="en-US"/>
          </a:p>
        </p:txBody>
      </p:sp>
    </p:spTree>
    <p:extLst>
      <p:ext uri="{BB962C8B-B14F-4D97-AF65-F5344CB8AC3E}">
        <p14:creationId xmlns:p14="http://schemas.microsoft.com/office/powerpoint/2010/main" val="199999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quickly introduce two related methods.</a:t>
            </a:r>
          </a:p>
          <a:p>
            <a:endParaRPr lang="en-US" dirty="0"/>
          </a:p>
          <a:p>
            <a:r>
              <a:rPr lang="en-US" dirty="0"/>
              <a:t>The first one is actually my own work. </a:t>
            </a:r>
          </a:p>
          <a:p>
            <a:r>
              <a:rPr lang="en-US" dirty="0"/>
              <a:t>Here, we managed to construct offsets with sharp features and good mesh quality. </a:t>
            </a:r>
          </a:p>
          <a:p>
            <a:r>
              <a:rPr lang="en-US" dirty="0"/>
              <a:t>The method was tested on Thingi10k and proved to be very robust.</a:t>
            </a:r>
          </a:p>
          <a:p>
            <a:r>
              <a:rPr lang="en-US" dirty="0"/>
              <a:t>However, we had a few cases with self-intersections in our output, and that bothered me quite a bit back then.</a:t>
            </a:r>
          </a:p>
        </p:txBody>
      </p:sp>
      <p:sp>
        <p:nvSpPr>
          <p:cNvPr id="4" name="Slide Number Placeholder 3"/>
          <p:cNvSpPr>
            <a:spLocks noGrp="1"/>
          </p:cNvSpPr>
          <p:nvPr>
            <p:ph type="sldNum" sz="quarter" idx="5"/>
          </p:nvPr>
        </p:nvSpPr>
        <p:spPr/>
        <p:txBody>
          <a:bodyPr/>
          <a:lstStyle/>
          <a:p>
            <a:fld id="{92C38144-C961-6348-B731-59DFA4E1CA2F}" type="slidenum">
              <a:rPr lang="en-US" smtClean="0"/>
              <a:t>5</a:t>
            </a:fld>
            <a:endParaRPr lang="en-US"/>
          </a:p>
        </p:txBody>
      </p:sp>
    </p:spTree>
    <p:extLst>
      <p:ext uri="{BB962C8B-B14F-4D97-AF65-F5344CB8AC3E}">
        <p14:creationId xmlns:p14="http://schemas.microsoft.com/office/powerpoint/2010/main" val="2592822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method I want to mention is for constructing cages.</a:t>
            </a:r>
          </a:p>
          <a:p>
            <a:endParaRPr lang="en-US" dirty="0"/>
          </a:p>
          <a:p>
            <a:r>
              <a:rPr lang="en-US" dirty="0"/>
              <a:t>It comes with topological guarantees that are similar to our own.</a:t>
            </a:r>
          </a:p>
          <a:p>
            <a:r>
              <a:rPr lang="en-US" dirty="0"/>
              <a:t>However, the input must be a closed and manifold surface, and the output is a cage and not an offset.</a:t>
            </a:r>
          </a:p>
          <a:p>
            <a:r>
              <a:rPr lang="en-US" dirty="0"/>
              <a:t>So, while it is definitely related, the outputs of the two methods are not really comparable.</a:t>
            </a:r>
          </a:p>
        </p:txBody>
      </p:sp>
      <p:sp>
        <p:nvSpPr>
          <p:cNvPr id="4" name="Slide Number Placeholder 3"/>
          <p:cNvSpPr>
            <a:spLocks noGrp="1"/>
          </p:cNvSpPr>
          <p:nvPr>
            <p:ph type="sldNum" sz="quarter" idx="5"/>
          </p:nvPr>
        </p:nvSpPr>
        <p:spPr/>
        <p:txBody>
          <a:bodyPr/>
          <a:lstStyle/>
          <a:p>
            <a:fld id="{92C38144-C961-6348-B731-59DFA4E1CA2F}" type="slidenum">
              <a:rPr lang="en-US" smtClean="0"/>
              <a:t>6</a:t>
            </a:fld>
            <a:endParaRPr lang="en-US"/>
          </a:p>
        </p:txBody>
      </p:sp>
    </p:spTree>
    <p:extLst>
      <p:ext uri="{BB962C8B-B14F-4D97-AF65-F5344CB8AC3E}">
        <p14:creationId xmlns:p14="http://schemas.microsoft.com/office/powerpoint/2010/main" val="180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our topological offsets.</a:t>
            </a:r>
          </a:p>
          <a:p>
            <a:endParaRPr lang="en-US" dirty="0"/>
          </a:p>
          <a:p>
            <a:r>
              <a:rPr lang="en-US" dirty="0"/>
              <a:t>We know that they don’t have any self-intersections, no intersections with the input, and that they have the topology of an infinitesimal offset.</a:t>
            </a:r>
          </a:p>
          <a:p>
            <a:endParaRPr lang="en-US" dirty="0"/>
          </a:p>
          <a:p>
            <a:r>
              <a:rPr lang="en-US" dirty="0"/>
              <a:t>And these things were not just shown experimentally, but they are guaranteed with actual proofs.</a:t>
            </a:r>
          </a:p>
          <a:p>
            <a:endParaRPr lang="en-US" dirty="0"/>
          </a:p>
          <a:p>
            <a:r>
              <a:rPr lang="en-US" dirty="0"/>
              <a:t>As you can see, some of them are quite lengthy, so I invite you all to look them up in the paper because they were a lot of work. </a:t>
            </a:r>
            <a:r>
              <a:rPr lang="en-US" i="1" dirty="0"/>
              <a:t>We spent several weeks on them, and it would be nice if some of you would read them.</a:t>
            </a:r>
          </a:p>
        </p:txBody>
      </p:sp>
      <p:sp>
        <p:nvSpPr>
          <p:cNvPr id="4" name="Slide Number Placeholder 3"/>
          <p:cNvSpPr>
            <a:spLocks noGrp="1"/>
          </p:cNvSpPr>
          <p:nvPr>
            <p:ph type="sldNum" sz="quarter" idx="5"/>
          </p:nvPr>
        </p:nvSpPr>
        <p:spPr/>
        <p:txBody>
          <a:bodyPr/>
          <a:lstStyle/>
          <a:p>
            <a:fld id="{92C38144-C961-6348-B731-59DFA4E1CA2F}" type="slidenum">
              <a:rPr lang="en-US" smtClean="0"/>
              <a:t>7</a:t>
            </a:fld>
            <a:endParaRPr lang="en-US"/>
          </a:p>
        </p:txBody>
      </p:sp>
    </p:spTree>
    <p:extLst>
      <p:ext uri="{BB962C8B-B14F-4D97-AF65-F5344CB8AC3E}">
        <p14:creationId xmlns:p14="http://schemas.microsoft.com/office/powerpoint/2010/main" val="3722853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input to our method can be any simplicial complex.</a:t>
            </a:r>
          </a:p>
          <a:p>
            <a:endParaRPr lang="en-US" dirty="0"/>
          </a:p>
          <a:p>
            <a:r>
              <a:rPr lang="en-US" dirty="0"/>
              <a:t>So, the input can have open boundaries, and also non-manifold edges and vertices.</a:t>
            </a:r>
          </a:p>
          <a:p>
            <a:endParaRPr lang="en-US" dirty="0"/>
          </a:p>
          <a:p>
            <a:r>
              <a:rPr lang="en-US" dirty="0"/>
              <a:t>Our proofs even support dangling edges and point clouds.</a:t>
            </a:r>
          </a:p>
        </p:txBody>
      </p:sp>
      <p:sp>
        <p:nvSpPr>
          <p:cNvPr id="4" name="Slide Number Placeholder 3"/>
          <p:cNvSpPr>
            <a:spLocks noGrp="1"/>
          </p:cNvSpPr>
          <p:nvPr>
            <p:ph type="sldNum" sz="quarter" idx="5"/>
          </p:nvPr>
        </p:nvSpPr>
        <p:spPr/>
        <p:txBody>
          <a:bodyPr/>
          <a:lstStyle/>
          <a:p>
            <a:fld id="{92C38144-C961-6348-B731-59DFA4E1CA2F}" type="slidenum">
              <a:rPr lang="en-US" smtClean="0"/>
              <a:t>8</a:t>
            </a:fld>
            <a:endParaRPr lang="en-US"/>
          </a:p>
        </p:txBody>
      </p:sp>
    </p:spTree>
    <p:extLst>
      <p:ext uri="{BB962C8B-B14F-4D97-AF65-F5344CB8AC3E}">
        <p14:creationId xmlns:p14="http://schemas.microsoft.com/office/powerpoint/2010/main" val="3457934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output of our method is a volumetric mesh with the input and the offset embedded into it.</a:t>
            </a:r>
          </a:p>
          <a:p>
            <a:endParaRPr lang="en-US" dirty="0"/>
          </a:p>
          <a:p>
            <a:r>
              <a:rPr lang="en-US" dirty="0"/>
              <a:t>So, you don’t just get an offset surface but a discretization of the entire volume.</a:t>
            </a:r>
          </a:p>
        </p:txBody>
      </p:sp>
      <p:sp>
        <p:nvSpPr>
          <p:cNvPr id="4" name="Slide Number Placeholder 3"/>
          <p:cNvSpPr>
            <a:spLocks noGrp="1"/>
          </p:cNvSpPr>
          <p:nvPr>
            <p:ph type="sldNum" sz="quarter" idx="5"/>
          </p:nvPr>
        </p:nvSpPr>
        <p:spPr/>
        <p:txBody>
          <a:bodyPr/>
          <a:lstStyle/>
          <a:p>
            <a:fld id="{92C38144-C961-6348-B731-59DFA4E1CA2F}" type="slidenum">
              <a:rPr lang="en-US" smtClean="0"/>
              <a:t>9</a:t>
            </a:fld>
            <a:endParaRPr lang="en-US"/>
          </a:p>
        </p:txBody>
      </p:sp>
    </p:spTree>
    <p:extLst>
      <p:ext uri="{BB962C8B-B14F-4D97-AF65-F5344CB8AC3E}">
        <p14:creationId xmlns:p14="http://schemas.microsoft.com/office/powerpoint/2010/main" val="30487099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4" name="Picture 13" descr="A close-up of a cigarette&#10;&#10;Description automatically generated">
            <a:extLst>
              <a:ext uri="{FF2B5EF4-FFF2-40B4-BE49-F238E27FC236}">
                <a16:creationId xmlns:a16="http://schemas.microsoft.com/office/drawing/2014/main" id="{6F4BC503-3035-976F-A465-3CCE37C76F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 y="-2190"/>
            <a:ext cx="12188952" cy="6862380"/>
          </a:xfrm>
          <a:prstGeom prst="rect">
            <a:avLst/>
          </a:prstGeom>
        </p:spPr>
      </p:pic>
      <p:pic>
        <p:nvPicPr>
          <p:cNvPr id="6" name="Picture 5">
            <a:extLst>
              <a:ext uri="{FF2B5EF4-FFF2-40B4-BE49-F238E27FC236}">
                <a16:creationId xmlns:a16="http://schemas.microsoft.com/office/drawing/2014/main" id="{3BCA33C4-8629-6C82-B2DA-F759821FE73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24" y="858"/>
            <a:ext cx="12188952" cy="6856285"/>
          </a:xfrm>
          <a:prstGeom prst="rect">
            <a:avLst/>
          </a:prstGeom>
        </p:spPr>
      </p:pic>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929860" y="5341292"/>
            <a:ext cx="10332281" cy="956638"/>
          </a:xfrm>
          <a:noFill/>
        </p:spPr>
        <p:txBody>
          <a:bodyPr wrap="square" lIns="182880" tIns="0" rIns="182880" bIns="91440" anchor="t" anchorCtr="0">
            <a:normAutofit/>
          </a:bodyPr>
          <a:lstStyle>
            <a:lvl1pPr marL="0" indent="0" algn="ctr">
              <a:lnSpc>
                <a:spcPct val="100000"/>
              </a:lnSpc>
              <a:spcBef>
                <a:spcPts val="0"/>
              </a:spcBef>
              <a:spcAft>
                <a:spcPts val="0"/>
              </a:spcAft>
              <a:buNone/>
              <a:defRPr sz="3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SAMPLE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hasCustomPrompt="1"/>
          </p:nvPr>
        </p:nvSpPr>
        <p:spPr>
          <a:xfrm>
            <a:off x="908796" y="3304703"/>
            <a:ext cx="10374409" cy="1598767"/>
          </a:xfrm>
          <a:noFill/>
          <a:effectLst>
            <a:outerShdw blurRad="494903" dist="36783" dir="5400000" algn="t" rotWithShape="0">
              <a:prstClr val="black">
                <a:alpha val="72000"/>
              </a:prstClr>
            </a:outerShdw>
          </a:effectLst>
        </p:spPr>
        <p:txBody>
          <a:bodyPr wrap="square" lIns="182880" tIns="45720" rIns="182880" bIns="0" anchor="t" anchorCtr="0">
            <a:normAutofit/>
          </a:bodyPr>
          <a:lstStyle>
            <a:lvl1pPr algn="ctr">
              <a:lnSpc>
                <a:spcPct val="100000"/>
              </a:lnSpc>
              <a:defRPr sz="5400" b="1" i="0" cap="all" baseline="0">
                <a:solidFill>
                  <a:schemeClr val="bg1"/>
                </a:solidFill>
              </a:defRPr>
            </a:lvl1pPr>
          </a:lstStyle>
          <a:p>
            <a:r>
              <a:rPr lang="en-US" dirty="0"/>
              <a:t>Presentation title here</a:t>
            </a:r>
          </a:p>
        </p:txBody>
      </p:sp>
      <p:sp>
        <p:nvSpPr>
          <p:cNvPr id="4" name="Footer Placeholder 3">
            <a:extLst>
              <a:ext uri="{FF2B5EF4-FFF2-40B4-BE49-F238E27FC236}">
                <a16:creationId xmlns:a16="http://schemas.microsoft.com/office/drawing/2014/main" id="{8F581A35-6266-B114-049D-C068264F8386}"/>
              </a:ext>
            </a:extLst>
          </p:cNvPr>
          <p:cNvSpPr>
            <a:spLocks noGrp="1"/>
          </p:cNvSpPr>
          <p:nvPr>
            <p:ph type="ftr" sz="quarter" idx="10"/>
          </p:nvPr>
        </p:nvSpPr>
        <p:spPr>
          <a:xfrm>
            <a:off x="346710" y="6422390"/>
            <a:ext cx="4114800" cy="308610"/>
          </a:xfrm>
        </p:spPr>
        <p:txBody>
          <a:bodyPr/>
          <a:lstStyle>
            <a:lvl1pPr>
              <a:defRPr sz="700">
                <a:solidFill>
                  <a:schemeClr val="bg1"/>
                </a:solidFill>
              </a:defRPr>
            </a:lvl1pPr>
          </a:lstStyle>
          <a:p>
            <a:r>
              <a:rPr lang="en-US"/>
              <a:t>© 2025 SIGGRAPH. All Rights Reserved.</a:t>
            </a:r>
            <a:endParaRPr lang="en-US" dirty="0"/>
          </a:p>
        </p:txBody>
      </p:sp>
    </p:spTree>
    <p:extLst>
      <p:ext uri="{BB962C8B-B14F-4D97-AF65-F5344CB8AC3E}">
        <p14:creationId xmlns:p14="http://schemas.microsoft.com/office/powerpoint/2010/main" val="1356958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eaker - Sing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25B9B2-EC35-2A6E-5695-AF0AA3D7F7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5673"/>
            <a:ext cx="12181914" cy="6852327"/>
          </a:xfrm>
          <a:prstGeom prst="rect">
            <a:avLst/>
          </a:prstGeom>
        </p:spPr>
      </p:pic>
      <p:sp>
        <p:nvSpPr>
          <p:cNvPr id="12" name="Title 1">
            <a:extLst>
              <a:ext uri="{FF2B5EF4-FFF2-40B4-BE49-F238E27FC236}">
                <a16:creationId xmlns:a16="http://schemas.microsoft.com/office/drawing/2014/main" id="{357674BA-5A16-1946-AB88-683679387940}"/>
              </a:ext>
            </a:extLst>
          </p:cNvPr>
          <p:cNvSpPr>
            <a:spLocks noGrp="1"/>
          </p:cNvSpPr>
          <p:nvPr>
            <p:ph type="title" hasCustomPrompt="1"/>
          </p:nvPr>
        </p:nvSpPr>
        <p:spPr>
          <a:xfrm>
            <a:off x="5411295" y="1865376"/>
            <a:ext cx="5887325" cy="446276"/>
          </a:xfrm>
          <a:noFill/>
        </p:spPr>
        <p:txBody>
          <a:bodyPr wrap="square" lIns="0" bIns="0" anchor="ctr" anchorCtr="0">
            <a:normAutofit/>
          </a:bodyPr>
          <a:lstStyle>
            <a:lvl1pPr>
              <a:lnSpc>
                <a:spcPct val="100000"/>
              </a:lnSpc>
              <a:defRPr>
                <a:solidFill>
                  <a:schemeClr val="bg1"/>
                </a:solidFill>
              </a:defRPr>
            </a:lvl1pPr>
          </a:lstStyle>
          <a:p>
            <a:r>
              <a:rPr lang="en-US" dirty="0"/>
              <a:t>SPEAKER NAME</a:t>
            </a:r>
          </a:p>
        </p:txBody>
      </p:sp>
      <p:sp>
        <p:nvSpPr>
          <p:cNvPr id="15" name="Text Placeholder 14">
            <a:extLst>
              <a:ext uri="{FF2B5EF4-FFF2-40B4-BE49-F238E27FC236}">
                <a16:creationId xmlns:a16="http://schemas.microsoft.com/office/drawing/2014/main" id="{BD2B3982-9BE1-6D4B-949E-D3F4C34CB5E4}"/>
              </a:ext>
            </a:extLst>
          </p:cNvPr>
          <p:cNvSpPr>
            <a:spLocks noGrp="1"/>
          </p:cNvSpPr>
          <p:nvPr>
            <p:ph type="body" sz="quarter" idx="14" hasCustomPrompt="1"/>
          </p:nvPr>
        </p:nvSpPr>
        <p:spPr>
          <a:xfrm>
            <a:off x="5411296" y="2324252"/>
            <a:ext cx="5887325" cy="292388"/>
          </a:xfrm>
          <a:noFill/>
        </p:spPr>
        <p:txBody>
          <a:bodyPr wrap="square" lIns="0" tIns="0" anchor="ctr">
            <a:normAutofit/>
          </a:bodyPr>
          <a:lstStyle>
            <a:lvl1pPr marL="0" indent="0">
              <a:lnSpc>
                <a:spcPct val="100000"/>
              </a:lnSpc>
              <a:spcBef>
                <a:spcPts val="0"/>
              </a:spcBef>
              <a:spcAft>
                <a:spcPts val="0"/>
              </a:spcAft>
              <a:buNone/>
              <a:defRPr sz="1600" b="1" cap="all" baseline="0">
                <a:solidFill>
                  <a:schemeClr val="bg1"/>
                </a:solidFill>
              </a:defRPr>
            </a:lvl1pPr>
          </a:lstStyle>
          <a:p>
            <a:pPr lvl="0"/>
            <a:r>
              <a:rPr lang="en-US" dirty="0"/>
              <a:t>Position Name</a:t>
            </a:r>
          </a:p>
        </p:txBody>
      </p:sp>
      <p:sp>
        <p:nvSpPr>
          <p:cNvPr id="24" name="Text Placeholder 23">
            <a:extLst>
              <a:ext uri="{FF2B5EF4-FFF2-40B4-BE49-F238E27FC236}">
                <a16:creationId xmlns:a16="http://schemas.microsoft.com/office/drawing/2014/main" id="{DF671FB8-128F-8946-B211-784C60E6B33A}"/>
              </a:ext>
            </a:extLst>
          </p:cNvPr>
          <p:cNvSpPr>
            <a:spLocks noGrp="1"/>
          </p:cNvSpPr>
          <p:nvPr>
            <p:ph type="body" sz="quarter" idx="18"/>
          </p:nvPr>
        </p:nvSpPr>
        <p:spPr>
          <a:xfrm>
            <a:off x="5411296" y="2858559"/>
            <a:ext cx="5887325" cy="2902162"/>
          </a:xfrm>
        </p:spPr>
        <p:txBody>
          <a:bodyPr>
            <a:normAutofit/>
          </a:bodyPr>
          <a:lstStyle>
            <a:lvl1pPr marL="0" indent="0">
              <a:buNone/>
              <a:defRPr sz="2000" baseline="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sp>
        <p:nvSpPr>
          <p:cNvPr id="17" name="Picture Placeholder 16">
            <a:extLst>
              <a:ext uri="{FF2B5EF4-FFF2-40B4-BE49-F238E27FC236}">
                <a16:creationId xmlns:a16="http://schemas.microsoft.com/office/drawing/2014/main" id="{144B1538-5A7F-8546-8036-708910616CE2}"/>
              </a:ext>
            </a:extLst>
          </p:cNvPr>
          <p:cNvSpPr>
            <a:spLocks noGrp="1"/>
          </p:cNvSpPr>
          <p:nvPr>
            <p:ph type="pic" sz="quarter" idx="13"/>
          </p:nvPr>
        </p:nvSpPr>
        <p:spPr>
          <a:xfrm>
            <a:off x="1138428" y="1981200"/>
            <a:ext cx="3776472" cy="3759688"/>
          </a:xfrm>
          <a:prstGeom prst="rect">
            <a:avLst/>
          </a:prstGeom>
          <a:solidFill>
            <a:schemeClr val="bg1">
              <a:lumMod val="95000"/>
            </a:schemeClr>
          </a:solidFill>
        </p:spPr>
        <p:txBody>
          <a:bodyPr wrap="square" tIns="0" rIns="0" bIns="0" anchor="ctr">
            <a:noAutofit/>
          </a:bodyPr>
          <a:lstStyle>
            <a:lvl1pPr marL="0" indent="0" algn="ctr">
              <a:buNone/>
              <a:defRPr/>
            </a:lvl1pPr>
          </a:lstStyle>
          <a:p>
            <a:endParaRPr lang="en-US"/>
          </a:p>
        </p:txBody>
      </p:sp>
      <p:sp>
        <p:nvSpPr>
          <p:cNvPr id="2" name="Footer Placeholder 1">
            <a:extLst>
              <a:ext uri="{FF2B5EF4-FFF2-40B4-BE49-F238E27FC236}">
                <a16:creationId xmlns:a16="http://schemas.microsoft.com/office/drawing/2014/main" id="{9D904BA9-E7EE-4090-1CE6-E2C2A8D596E3}"/>
              </a:ext>
            </a:extLst>
          </p:cNvPr>
          <p:cNvSpPr>
            <a:spLocks noGrp="1"/>
          </p:cNvSpPr>
          <p:nvPr>
            <p:ph type="ftr" sz="quarter" idx="19"/>
          </p:nvPr>
        </p:nvSpPr>
        <p:spPr/>
        <p:txBody>
          <a:bodyPr/>
          <a:lstStyle/>
          <a:p>
            <a:r>
              <a:rPr lang="en-US"/>
              <a:t>© 2025 SIGGRAPH. All Rights Reserved.</a:t>
            </a:r>
            <a:endParaRPr lang="en-US" dirty="0"/>
          </a:p>
        </p:txBody>
      </p:sp>
      <p:sp>
        <p:nvSpPr>
          <p:cNvPr id="3" name="Slide Number Placeholder 2">
            <a:extLst>
              <a:ext uri="{FF2B5EF4-FFF2-40B4-BE49-F238E27FC236}">
                <a16:creationId xmlns:a16="http://schemas.microsoft.com/office/drawing/2014/main" id="{D54E0F1C-511B-2463-3E6E-EA2467AA010A}"/>
              </a:ext>
            </a:extLst>
          </p:cNvPr>
          <p:cNvSpPr>
            <a:spLocks noGrp="1"/>
          </p:cNvSpPr>
          <p:nvPr>
            <p:ph type="sldNum" sz="quarter" idx="20"/>
          </p:nvPr>
        </p:nvSpPr>
        <p:spPr/>
        <p:txBody>
          <a:bodyPr/>
          <a:lstStyle/>
          <a:p>
            <a:fld id="{C4424D3E-E720-AF46-A7EB-A9B428C5A8BA}" type="slidenum">
              <a:rPr lang="en-US" smtClean="0"/>
              <a:pPr/>
              <a:t>‹#›</a:t>
            </a:fld>
            <a:endParaRPr lang="en-US" dirty="0"/>
          </a:p>
        </p:txBody>
      </p:sp>
      <p:pic>
        <p:nvPicPr>
          <p:cNvPr id="7" name="Picture 6" descr="A black background with a black square&#10;&#10;Description automatically generated with medium confidence">
            <a:extLst>
              <a:ext uri="{FF2B5EF4-FFF2-40B4-BE49-F238E27FC236}">
                <a16:creationId xmlns:a16="http://schemas.microsoft.com/office/drawing/2014/main" id="{024C7ECC-0120-6A1F-CEF3-9C800310CF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6584" y="430476"/>
            <a:ext cx="1934347" cy="445071"/>
          </a:xfrm>
          <a:prstGeom prst="rect">
            <a:avLst/>
          </a:prstGeom>
        </p:spPr>
      </p:pic>
    </p:spTree>
    <p:extLst>
      <p:ext uri="{BB962C8B-B14F-4D97-AF65-F5344CB8AC3E}">
        <p14:creationId xmlns:p14="http://schemas.microsoft.com/office/powerpoint/2010/main" val="1711432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eaker - Dou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75FCC58-32F6-EBEA-E01D-92E53B0F82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5673"/>
            <a:ext cx="12181914" cy="6852327"/>
          </a:xfrm>
          <a:prstGeom prst="rect">
            <a:avLst/>
          </a:prstGeom>
        </p:spPr>
      </p:pic>
      <p:sp>
        <p:nvSpPr>
          <p:cNvPr id="16" name="Text Placeholder 14">
            <a:extLst>
              <a:ext uri="{FF2B5EF4-FFF2-40B4-BE49-F238E27FC236}">
                <a16:creationId xmlns:a16="http://schemas.microsoft.com/office/drawing/2014/main" id="{2C1D4EF6-AC32-1959-9FFE-1909B16381D5}"/>
              </a:ext>
            </a:extLst>
          </p:cNvPr>
          <p:cNvSpPr>
            <a:spLocks noGrp="1"/>
          </p:cNvSpPr>
          <p:nvPr>
            <p:ph type="body" sz="quarter" idx="22" hasCustomPrompt="1"/>
          </p:nvPr>
        </p:nvSpPr>
        <p:spPr>
          <a:xfrm>
            <a:off x="8627124" y="2733762"/>
            <a:ext cx="3089630" cy="628800"/>
          </a:xfrm>
          <a:noFill/>
        </p:spPr>
        <p:txBody>
          <a:bodyPr wrap="square" lIns="0" tIns="0" bIns="0" anchor="b" anchorCtr="0">
            <a:normAutofit/>
          </a:bodyPr>
          <a:lstStyle>
            <a:lvl1pPr marL="0" indent="0">
              <a:lnSpc>
                <a:spcPct val="100000"/>
              </a:lnSpc>
              <a:spcBef>
                <a:spcPts val="0"/>
              </a:spcBef>
              <a:spcAft>
                <a:spcPts val="0"/>
              </a:spcAft>
              <a:buNone/>
              <a:defRPr sz="2100" b="1" cap="all" baseline="0">
                <a:solidFill>
                  <a:schemeClr val="bg1"/>
                </a:solidFill>
              </a:defRPr>
            </a:lvl1pPr>
          </a:lstStyle>
          <a:p>
            <a:pPr lvl="0"/>
            <a:r>
              <a:rPr lang="en-US" dirty="0"/>
              <a:t>SPEAKER NAME</a:t>
            </a:r>
          </a:p>
        </p:txBody>
      </p:sp>
      <p:sp>
        <p:nvSpPr>
          <p:cNvPr id="12" name="Title 1">
            <a:extLst>
              <a:ext uri="{FF2B5EF4-FFF2-40B4-BE49-F238E27FC236}">
                <a16:creationId xmlns:a16="http://schemas.microsoft.com/office/drawing/2014/main" id="{357674BA-5A16-1946-AB88-683679387940}"/>
              </a:ext>
            </a:extLst>
          </p:cNvPr>
          <p:cNvSpPr>
            <a:spLocks noGrp="1"/>
          </p:cNvSpPr>
          <p:nvPr>
            <p:ph type="title" hasCustomPrompt="1"/>
          </p:nvPr>
        </p:nvSpPr>
        <p:spPr>
          <a:xfrm>
            <a:off x="2817577" y="2730384"/>
            <a:ext cx="3067050" cy="632177"/>
          </a:xfrm>
          <a:noFill/>
        </p:spPr>
        <p:txBody>
          <a:bodyPr wrap="square" lIns="0" bIns="0" anchor="b" anchorCtr="0">
            <a:normAutofit/>
          </a:bodyPr>
          <a:lstStyle>
            <a:lvl1pPr>
              <a:lnSpc>
                <a:spcPct val="100000"/>
              </a:lnSpc>
              <a:defRPr sz="2100">
                <a:solidFill>
                  <a:schemeClr val="bg1"/>
                </a:solidFill>
              </a:defRPr>
            </a:lvl1pPr>
          </a:lstStyle>
          <a:p>
            <a:r>
              <a:rPr lang="en-US" dirty="0"/>
              <a:t>SPEAKER NAME</a:t>
            </a:r>
          </a:p>
        </p:txBody>
      </p:sp>
      <p:sp>
        <p:nvSpPr>
          <p:cNvPr id="15" name="Text Placeholder 14">
            <a:extLst>
              <a:ext uri="{FF2B5EF4-FFF2-40B4-BE49-F238E27FC236}">
                <a16:creationId xmlns:a16="http://schemas.microsoft.com/office/drawing/2014/main" id="{BD2B3982-9BE1-6D4B-949E-D3F4C34CB5E4}"/>
              </a:ext>
            </a:extLst>
          </p:cNvPr>
          <p:cNvSpPr>
            <a:spLocks noGrp="1"/>
          </p:cNvSpPr>
          <p:nvPr>
            <p:ph type="body" sz="quarter" idx="14" hasCustomPrompt="1"/>
          </p:nvPr>
        </p:nvSpPr>
        <p:spPr>
          <a:xfrm>
            <a:off x="2817578" y="3483054"/>
            <a:ext cx="3067050" cy="439277"/>
          </a:xfrm>
          <a:noFill/>
        </p:spPr>
        <p:txBody>
          <a:bodyPr wrap="square" lIns="0" tIns="0" anchor="t" anchorCtr="0">
            <a:normAutofit/>
          </a:bodyPr>
          <a:lstStyle>
            <a:lvl1pPr marL="0" indent="0">
              <a:lnSpc>
                <a:spcPct val="100000"/>
              </a:lnSpc>
              <a:spcBef>
                <a:spcPts val="0"/>
              </a:spcBef>
              <a:spcAft>
                <a:spcPts val="0"/>
              </a:spcAft>
              <a:buNone/>
              <a:defRPr sz="1400" b="1" cap="all" baseline="0">
                <a:solidFill>
                  <a:schemeClr val="bg1"/>
                </a:solidFill>
              </a:defRPr>
            </a:lvl1pPr>
          </a:lstStyle>
          <a:p>
            <a:pPr lvl="0"/>
            <a:r>
              <a:rPr lang="en-US" dirty="0"/>
              <a:t>Position Name</a:t>
            </a:r>
          </a:p>
        </p:txBody>
      </p:sp>
      <p:sp>
        <p:nvSpPr>
          <p:cNvPr id="24" name="Text Placeholder 23">
            <a:extLst>
              <a:ext uri="{FF2B5EF4-FFF2-40B4-BE49-F238E27FC236}">
                <a16:creationId xmlns:a16="http://schemas.microsoft.com/office/drawing/2014/main" id="{DF671FB8-128F-8946-B211-784C60E6B33A}"/>
              </a:ext>
            </a:extLst>
          </p:cNvPr>
          <p:cNvSpPr>
            <a:spLocks noGrp="1"/>
          </p:cNvSpPr>
          <p:nvPr>
            <p:ph type="body" sz="quarter" idx="18"/>
          </p:nvPr>
        </p:nvSpPr>
        <p:spPr>
          <a:xfrm>
            <a:off x="2817578" y="3991942"/>
            <a:ext cx="3067050" cy="1154263"/>
          </a:xfrm>
        </p:spPr>
        <p:txBody>
          <a:bodyPr>
            <a:normAutofit/>
          </a:bodyPr>
          <a:lstStyle>
            <a:lvl1pPr marL="0" indent="0">
              <a:buNone/>
              <a:defRPr sz="160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sp>
        <p:nvSpPr>
          <p:cNvPr id="17" name="Picture Placeholder 16">
            <a:extLst>
              <a:ext uri="{FF2B5EF4-FFF2-40B4-BE49-F238E27FC236}">
                <a16:creationId xmlns:a16="http://schemas.microsoft.com/office/drawing/2014/main" id="{144B1538-5A7F-8546-8036-708910616CE2}"/>
              </a:ext>
            </a:extLst>
          </p:cNvPr>
          <p:cNvSpPr>
            <a:spLocks noGrp="1"/>
          </p:cNvSpPr>
          <p:nvPr>
            <p:ph type="pic" sz="quarter" idx="13"/>
          </p:nvPr>
        </p:nvSpPr>
        <p:spPr>
          <a:xfrm>
            <a:off x="435771" y="2722702"/>
            <a:ext cx="2171962" cy="2164824"/>
          </a:xfrm>
          <a:prstGeom prst="rect">
            <a:avLst/>
          </a:prstGeom>
          <a:solidFill>
            <a:schemeClr val="bg1">
              <a:lumMod val="95000"/>
            </a:schemeClr>
          </a:solidFill>
        </p:spPr>
        <p:txBody>
          <a:bodyPr wrap="square" tIns="0" rIns="0" bIns="0" anchor="ctr">
            <a:noAutofit/>
          </a:bodyPr>
          <a:lstStyle>
            <a:lvl1pPr marL="0" indent="0" algn="ctr">
              <a:buNone/>
              <a:defRPr/>
            </a:lvl1pPr>
          </a:lstStyle>
          <a:p>
            <a:endParaRPr lang="en-US"/>
          </a:p>
        </p:txBody>
      </p:sp>
      <p:sp>
        <p:nvSpPr>
          <p:cNvPr id="8" name="Text Placeholder 14">
            <a:extLst>
              <a:ext uri="{FF2B5EF4-FFF2-40B4-BE49-F238E27FC236}">
                <a16:creationId xmlns:a16="http://schemas.microsoft.com/office/drawing/2014/main" id="{1C38DB41-C66E-498B-89A2-9DF9F009713B}"/>
              </a:ext>
            </a:extLst>
          </p:cNvPr>
          <p:cNvSpPr>
            <a:spLocks noGrp="1"/>
          </p:cNvSpPr>
          <p:nvPr>
            <p:ph type="body" sz="quarter" idx="19" hasCustomPrompt="1"/>
          </p:nvPr>
        </p:nvSpPr>
        <p:spPr>
          <a:xfrm>
            <a:off x="8638416" y="3484043"/>
            <a:ext cx="3078338" cy="438287"/>
          </a:xfrm>
          <a:noFill/>
        </p:spPr>
        <p:txBody>
          <a:bodyPr wrap="square" lIns="0" tIns="0" anchor="t" anchorCtr="0">
            <a:normAutofit/>
          </a:bodyPr>
          <a:lstStyle>
            <a:lvl1pPr marL="0" indent="0">
              <a:lnSpc>
                <a:spcPct val="100000"/>
              </a:lnSpc>
              <a:spcBef>
                <a:spcPts val="0"/>
              </a:spcBef>
              <a:spcAft>
                <a:spcPts val="0"/>
              </a:spcAft>
              <a:buNone/>
              <a:defRPr sz="1400" b="1" cap="all" baseline="0">
                <a:solidFill>
                  <a:schemeClr val="bg1"/>
                </a:solidFill>
              </a:defRPr>
            </a:lvl1pPr>
          </a:lstStyle>
          <a:p>
            <a:pPr lvl="0"/>
            <a:r>
              <a:rPr lang="en-US" dirty="0"/>
              <a:t>Position Name</a:t>
            </a:r>
          </a:p>
        </p:txBody>
      </p:sp>
      <p:sp>
        <p:nvSpPr>
          <p:cNvPr id="9" name="Text Placeholder 23">
            <a:extLst>
              <a:ext uri="{FF2B5EF4-FFF2-40B4-BE49-F238E27FC236}">
                <a16:creationId xmlns:a16="http://schemas.microsoft.com/office/drawing/2014/main" id="{5661D2E1-14B6-AD6E-55D3-CC3203457D87}"/>
              </a:ext>
            </a:extLst>
          </p:cNvPr>
          <p:cNvSpPr>
            <a:spLocks noGrp="1"/>
          </p:cNvSpPr>
          <p:nvPr>
            <p:ph type="body" sz="quarter" idx="20"/>
          </p:nvPr>
        </p:nvSpPr>
        <p:spPr>
          <a:xfrm>
            <a:off x="8638416" y="3992931"/>
            <a:ext cx="3078338" cy="1154263"/>
          </a:xfrm>
        </p:spPr>
        <p:txBody>
          <a:bodyPr>
            <a:normAutofit/>
          </a:bodyPr>
          <a:lstStyle>
            <a:lvl1pPr marL="0" indent="0">
              <a:buNone/>
              <a:defRPr sz="160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sp>
        <p:nvSpPr>
          <p:cNvPr id="10" name="Picture Placeholder 16">
            <a:extLst>
              <a:ext uri="{FF2B5EF4-FFF2-40B4-BE49-F238E27FC236}">
                <a16:creationId xmlns:a16="http://schemas.microsoft.com/office/drawing/2014/main" id="{B7E55C33-867F-9FD5-1883-3CE6871A32B0}"/>
              </a:ext>
            </a:extLst>
          </p:cNvPr>
          <p:cNvSpPr>
            <a:spLocks noGrp="1"/>
          </p:cNvSpPr>
          <p:nvPr>
            <p:ph type="pic" sz="quarter" idx="21"/>
          </p:nvPr>
        </p:nvSpPr>
        <p:spPr>
          <a:xfrm>
            <a:off x="6256609" y="2723691"/>
            <a:ext cx="2171962" cy="2162308"/>
          </a:xfrm>
          <a:prstGeom prst="rect">
            <a:avLst/>
          </a:prstGeom>
          <a:solidFill>
            <a:schemeClr val="bg1">
              <a:lumMod val="95000"/>
            </a:schemeClr>
          </a:solidFill>
        </p:spPr>
        <p:txBody>
          <a:bodyPr wrap="square" tIns="0" rIns="0" bIns="0" anchor="ctr">
            <a:noAutofit/>
          </a:bodyP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56F71EDF-E2A7-82B4-1334-B13602B6E3B1}"/>
              </a:ext>
            </a:extLst>
          </p:cNvPr>
          <p:cNvSpPr>
            <a:spLocks noGrp="1"/>
          </p:cNvSpPr>
          <p:nvPr>
            <p:ph type="ftr" sz="quarter" idx="23"/>
          </p:nvPr>
        </p:nvSpPr>
        <p:spPr/>
        <p:txBody>
          <a:bodyPr/>
          <a:lstStyle/>
          <a:p>
            <a:r>
              <a:rPr lang="en-US"/>
              <a:t>© 2025 SIGGRAPH. All Rights Reserved.</a:t>
            </a:r>
            <a:endParaRPr lang="en-US" dirty="0"/>
          </a:p>
        </p:txBody>
      </p:sp>
      <p:sp>
        <p:nvSpPr>
          <p:cNvPr id="3" name="Slide Number Placeholder 2">
            <a:extLst>
              <a:ext uri="{FF2B5EF4-FFF2-40B4-BE49-F238E27FC236}">
                <a16:creationId xmlns:a16="http://schemas.microsoft.com/office/drawing/2014/main" id="{E4D2DC6D-D55F-5EEF-B2D8-0764D8647199}"/>
              </a:ext>
            </a:extLst>
          </p:cNvPr>
          <p:cNvSpPr>
            <a:spLocks noGrp="1"/>
          </p:cNvSpPr>
          <p:nvPr>
            <p:ph type="sldNum" sz="quarter" idx="24"/>
          </p:nvPr>
        </p:nvSpPr>
        <p:spPr/>
        <p:txBody>
          <a:bodyPr/>
          <a:lstStyle/>
          <a:p>
            <a:fld id="{C4424D3E-E720-AF46-A7EB-A9B428C5A8BA}" type="slidenum">
              <a:rPr lang="en-US" smtClean="0"/>
              <a:pPr/>
              <a:t>‹#›</a:t>
            </a:fld>
            <a:endParaRPr lang="en-US" dirty="0"/>
          </a:p>
        </p:txBody>
      </p:sp>
      <p:pic>
        <p:nvPicPr>
          <p:cNvPr id="6" name="Picture 5" descr="A black background with a black square&#10;&#10;Description automatically generated with medium confidence">
            <a:extLst>
              <a:ext uri="{FF2B5EF4-FFF2-40B4-BE49-F238E27FC236}">
                <a16:creationId xmlns:a16="http://schemas.microsoft.com/office/drawing/2014/main" id="{9793C668-BAD7-03E9-5800-A53B959A60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6584" y="430476"/>
            <a:ext cx="1934347" cy="445071"/>
          </a:xfrm>
          <a:prstGeom prst="rect">
            <a:avLst/>
          </a:prstGeom>
        </p:spPr>
      </p:pic>
    </p:spTree>
    <p:extLst>
      <p:ext uri="{BB962C8B-B14F-4D97-AF65-F5344CB8AC3E}">
        <p14:creationId xmlns:p14="http://schemas.microsoft.com/office/powerpoint/2010/main" val="2628198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8A733B-5039-3566-45B5-F7B1CE918510}"/>
              </a:ext>
            </a:extLst>
          </p:cNvPr>
          <p:cNvSpPr>
            <a:spLocks noGrp="1"/>
          </p:cNvSpPr>
          <p:nvPr>
            <p:ph type="ftr" sz="quarter" idx="10"/>
          </p:nvPr>
        </p:nvSpPr>
        <p:spPr/>
        <p:txBody>
          <a:bodyPr/>
          <a:lstStyle/>
          <a:p>
            <a:r>
              <a:rPr lang="en-US"/>
              <a:t>© 2025 SIGGRAPH. All Rights Reserved.</a:t>
            </a:r>
            <a:endParaRPr lang="en-US" dirty="0"/>
          </a:p>
        </p:txBody>
      </p:sp>
      <p:sp>
        <p:nvSpPr>
          <p:cNvPr id="3" name="Slide Number Placeholder 2">
            <a:extLst>
              <a:ext uri="{FF2B5EF4-FFF2-40B4-BE49-F238E27FC236}">
                <a16:creationId xmlns:a16="http://schemas.microsoft.com/office/drawing/2014/main" id="{C3A8C175-BC67-9AE5-9565-D203F6AE02D5}"/>
              </a:ext>
            </a:extLst>
          </p:cNvPr>
          <p:cNvSpPr>
            <a:spLocks noGrp="1"/>
          </p:cNvSpPr>
          <p:nvPr>
            <p:ph type="sldNum" sz="quarter" idx="11"/>
          </p:nvPr>
        </p:nvSpPr>
        <p:spPr/>
        <p:txBody>
          <a:bodyPr/>
          <a:lstStyle/>
          <a:p>
            <a:fld id="{C4424D3E-E720-AF46-A7EB-A9B428C5A8BA}" type="slidenum">
              <a:rPr lang="en-US" smtClean="0"/>
              <a:pPr/>
              <a:t>‹#›</a:t>
            </a:fld>
            <a:endParaRPr lang="en-US" dirty="0"/>
          </a:p>
        </p:txBody>
      </p:sp>
    </p:spTree>
    <p:extLst>
      <p:ext uri="{BB962C8B-B14F-4D97-AF65-F5344CB8AC3E}">
        <p14:creationId xmlns:p14="http://schemas.microsoft.com/office/powerpoint/2010/main" val="4153475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1BE6-8D9A-44A8-A8F5-090282D7D9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CB7301-3F38-40BC-9BE3-3C4861B619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F9E511-9242-4FD9-9C8E-EFA2340BB7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A8EC7CCE-5F83-4663-A5FF-8F73C979902B}"/>
              </a:ext>
            </a:extLst>
          </p:cNvPr>
          <p:cNvSpPr>
            <a:spLocks noGrp="1"/>
          </p:cNvSpPr>
          <p:nvPr>
            <p:ph type="sldNum" sz="quarter" idx="10"/>
          </p:nvPr>
        </p:nvSpPr>
        <p:spPr/>
        <p:txBody>
          <a:bodyPr/>
          <a:lstStyle/>
          <a:p>
            <a:fld id="{FA919043-6B14-43C3-BC53-C838AD8B992D}" type="slidenum">
              <a:rPr lang="en-US" smtClean="0"/>
              <a:pPr/>
              <a:t>‹#›</a:t>
            </a:fld>
            <a:endParaRPr lang="en-US" dirty="0"/>
          </a:p>
        </p:txBody>
      </p:sp>
    </p:spTree>
    <p:extLst>
      <p:ext uri="{BB962C8B-B14F-4D97-AF65-F5344CB8AC3E}">
        <p14:creationId xmlns:p14="http://schemas.microsoft.com/office/powerpoint/2010/main" val="1606503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2C43FE-6208-752D-2E7D-4A8CDA3A93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24" y="857"/>
            <a:ext cx="12188952" cy="6856285"/>
          </a:xfrm>
          <a:prstGeom prst="rect">
            <a:avLst/>
          </a:prstGeom>
        </p:spPr>
      </p:pic>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4795871" y="3525521"/>
            <a:ext cx="6359809" cy="1941778"/>
          </a:xfrm>
          <a:noFill/>
        </p:spPr>
        <p:txBody>
          <a:bodyPr wrap="square" lIns="182880" tIns="0" rIns="182880" bIns="91440" anchor="t" anchorCtr="0">
            <a:normAutofit/>
          </a:bodyPr>
          <a:lstStyle>
            <a:lvl1pPr marL="0" indent="0" algn="l">
              <a:lnSpc>
                <a:spcPct val="100000"/>
              </a:lnSpc>
              <a:spcBef>
                <a:spcPts val="0"/>
              </a:spcBef>
              <a:spcAft>
                <a:spcPts val="0"/>
              </a:spcAft>
              <a:buNone/>
              <a:defRPr sz="3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SAMPLE DIVIDER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hasCustomPrompt="1"/>
          </p:nvPr>
        </p:nvSpPr>
        <p:spPr>
          <a:xfrm>
            <a:off x="4795871" y="1245870"/>
            <a:ext cx="6359809" cy="2228851"/>
          </a:xfrm>
          <a:noFill/>
        </p:spPr>
        <p:txBody>
          <a:bodyPr wrap="square" lIns="182880" tIns="45720" rIns="182880" bIns="0" anchor="b" anchorCtr="0">
            <a:normAutofit/>
          </a:bodyPr>
          <a:lstStyle>
            <a:lvl1pPr algn="l">
              <a:lnSpc>
                <a:spcPct val="100000"/>
              </a:lnSpc>
              <a:defRPr sz="5000" b="1" i="0" cap="all" baseline="0">
                <a:solidFill>
                  <a:schemeClr val="bg1"/>
                </a:solidFill>
              </a:defRPr>
            </a:lvl1pPr>
          </a:lstStyle>
          <a:p>
            <a:r>
              <a:rPr lang="en-US" dirty="0"/>
              <a:t>DIVIDER title</a:t>
            </a:r>
          </a:p>
        </p:txBody>
      </p:sp>
      <p:sp>
        <p:nvSpPr>
          <p:cNvPr id="4" name="Footer Placeholder 3">
            <a:extLst>
              <a:ext uri="{FF2B5EF4-FFF2-40B4-BE49-F238E27FC236}">
                <a16:creationId xmlns:a16="http://schemas.microsoft.com/office/drawing/2014/main" id="{CE77C107-FA5B-68BB-4538-0F0EDF348745}"/>
              </a:ext>
            </a:extLst>
          </p:cNvPr>
          <p:cNvSpPr>
            <a:spLocks noGrp="1"/>
          </p:cNvSpPr>
          <p:nvPr>
            <p:ph type="ftr" sz="quarter" idx="10"/>
          </p:nvPr>
        </p:nvSpPr>
        <p:spPr>
          <a:xfrm>
            <a:off x="346710" y="6422390"/>
            <a:ext cx="4114800" cy="308610"/>
          </a:xfrm>
        </p:spPr>
        <p:txBody>
          <a:bodyPr/>
          <a:lstStyle>
            <a:lvl1pPr>
              <a:defRPr sz="700">
                <a:solidFill>
                  <a:schemeClr val="bg1"/>
                </a:solidFill>
              </a:defRPr>
            </a:lvl1pPr>
          </a:lstStyle>
          <a:p>
            <a:r>
              <a:rPr lang="en-US"/>
              <a:t>© 2025 SIGGRAPH. All Rights Reserved.</a:t>
            </a:r>
            <a:endParaRPr lang="en-US" dirty="0"/>
          </a:p>
        </p:txBody>
      </p:sp>
      <p:pic>
        <p:nvPicPr>
          <p:cNvPr id="8" name="Picture 7" descr="A black and white sign with white text&#10;&#10;Description automatically generated">
            <a:extLst>
              <a:ext uri="{FF2B5EF4-FFF2-40B4-BE49-F238E27FC236}">
                <a16:creationId xmlns:a16="http://schemas.microsoft.com/office/drawing/2014/main" id="{393B22CA-1860-87CB-ED73-68F1E5266D01}"/>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9626789" y="297180"/>
            <a:ext cx="2131711" cy="490632"/>
          </a:xfrm>
          <a:prstGeom prst="rect">
            <a:avLst/>
          </a:prstGeom>
        </p:spPr>
      </p:pic>
    </p:spTree>
    <p:extLst>
      <p:ext uri="{BB962C8B-B14F-4D97-AF65-F5344CB8AC3E}">
        <p14:creationId xmlns:p14="http://schemas.microsoft.com/office/powerpoint/2010/main" val="3498146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Up N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BF7555-B577-E2D7-F102-A48090E334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716E2E2-D167-EA48-A3B7-E8457B84FCCC}"/>
              </a:ext>
            </a:extLst>
          </p:cNvPr>
          <p:cNvSpPr>
            <a:spLocks noGrp="1"/>
          </p:cNvSpPr>
          <p:nvPr>
            <p:ph type="title" hasCustomPrompt="1"/>
          </p:nvPr>
        </p:nvSpPr>
        <p:spPr>
          <a:xfrm>
            <a:off x="429207" y="2290319"/>
            <a:ext cx="11347703" cy="986588"/>
          </a:xfrm>
        </p:spPr>
        <p:txBody>
          <a:bodyPr anchor="b">
            <a:normAutofit/>
          </a:bodyPr>
          <a:lstStyle>
            <a:lvl1pPr algn="ctr">
              <a:defRPr sz="5000"/>
            </a:lvl1pPr>
          </a:lstStyle>
          <a:p>
            <a:r>
              <a:rPr lang="en-US" dirty="0"/>
              <a:t>Up Next:</a:t>
            </a:r>
          </a:p>
        </p:txBody>
      </p:sp>
      <p:sp>
        <p:nvSpPr>
          <p:cNvPr id="3" name="Content Placeholder 2">
            <a:extLst>
              <a:ext uri="{FF2B5EF4-FFF2-40B4-BE49-F238E27FC236}">
                <a16:creationId xmlns:a16="http://schemas.microsoft.com/office/drawing/2014/main" id="{445840E6-40B3-9841-A4A2-CA99B2CC3316}"/>
              </a:ext>
            </a:extLst>
          </p:cNvPr>
          <p:cNvSpPr>
            <a:spLocks noGrp="1"/>
          </p:cNvSpPr>
          <p:nvPr>
            <p:ph idx="1" hasCustomPrompt="1"/>
          </p:nvPr>
        </p:nvSpPr>
        <p:spPr>
          <a:xfrm>
            <a:off x="429207" y="3148076"/>
            <a:ext cx="11347704" cy="2058924"/>
          </a:xfrm>
        </p:spPr>
        <p:txBody>
          <a:bodyPr>
            <a:normAutofit/>
          </a:bodyPr>
          <a:lstStyle>
            <a:lvl1pPr marL="0" indent="0" algn="ctr">
              <a:buNone/>
              <a:defRPr sz="6200" b="1" cap="all" baseline="0">
                <a:solidFill>
                  <a:schemeClr val="bg1"/>
                </a:solidFill>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dirty="0"/>
              <a:t>Session Name</a:t>
            </a:r>
          </a:p>
        </p:txBody>
      </p:sp>
      <p:sp>
        <p:nvSpPr>
          <p:cNvPr id="4" name="Footer Placeholder 3">
            <a:extLst>
              <a:ext uri="{FF2B5EF4-FFF2-40B4-BE49-F238E27FC236}">
                <a16:creationId xmlns:a16="http://schemas.microsoft.com/office/drawing/2014/main" id="{BFEB7A3C-E1C4-9F25-27B9-1EADF44F4E9F}"/>
              </a:ext>
            </a:extLst>
          </p:cNvPr>
          <p:cNvSpPr>
            <a:spLocks noGrp="1"/>
          </p:cNvSpPr>
          <p:nvPr>
            <p:ph type="ftr" sz="quarter" idx="10"/>
          </p:nvPr>
        </p:nvSpPr>
        <p:spPr/>
        <p:txBody>
          <a:bodyPr/>
          <a:lstStyle/>
          <a:p>
            <a:r>
              <a:rPr lang="en-US"/>
              <a:t>© 2025 SIGGRAPH. All Rights Reserved.</a:t>
            </a:r>
            <a:endParaRPr lang="en-US" dirty="0"/>
          </a:p>
        </p:txBody>
      </p:sp>
      <p:sp>
        <p:nvSpPr>
          <p:cNvPr id="5" name="Slide Number Placeholder 4">
            <a:extLst>
              <a:ext uri="{FF2B5EF4-FFF2-40B4-BE49-F238E27FC236}">
                <a16:creationId xmlns:a16="http://schemas.microsoft.com/office/drawing/2014/main" id="{F5766AE5-1292-FF25-3ECE-49BC004E85F1}"/>
              </a:ext>
            </a:extLst>
          </p:cNvPr>
          <p:cNvSpPr>
            <a:spLocks noGrp="1"/>
          </p:cNvSpPr>
          <p:nvPr>
            <p:ph type="sldNum" sz="quarter" idx="11"/>
          </p:nvPr>
        </p:nvSpPr>
        <p:spPr/>
        <p:txBody>
          <a:bodyPr/>
          <a:lstStyle/>
          <a:p>
            <a:fld id="{C4424D3E-E720-AF46-A7EB-A9B428C5A8BA}" type="slidenum">
              <a:rPr lang="en-US" smtClean="0"/>
              <a:pPr/>
              <a:t>‹#›</a:t>
            </a:fld>
            <a:endParaRPr lang="en-US" dirty="0"/>
          </a:p>
        </p:txBody>
      </p:sp>
      <p:pic>
        <p:nvPicPr>
          <p:cNvPr id="10" name="Picture 9" descr="A black and white sign with white text&#10;&#10;Description automatically generated">
            <a:extLst>
              <a:ext uri="{FF2B5EF4-FFF2-40B4-BE49-F238E27FC236}">
                <a16:creationId xmlns:a16="http://schemas.microsoft.com/office/drawing/2014/main" id="{23D5709B-32A0-AABC-15C0-7EA0433293AF}"/>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429207" y="297180"/>
            <a:ext cx="2131711" cy="490632"/>
          </a:xfrm>
          <a:prstGeom prst="rect">
            <a:avLst/>
          </a:prstGeom>
        </p:spPr>
      </p:pic>
      <p:pic>
        <p:nvPicPr>
          <p:cNvPr id="12" name="Picture 11" descr="A logo for a sports event&#10;&#10;Description automatically generated">
            <a:extLst>
              <a:ext uri="{FF2B5EF4-FFF2-40B4-BE49-F238E27FC236}">
                <a16:creationId xmlns:a16="http://schemas.microsoft.com/office/drawing/2014/main" id="{4A89516F-A0A4-7C4E-1402-B3ACFCB22B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9206" y="5982445"/>
            <a:ext cx="1747913" cy="342728"/>
          </a:xfrm>
          <a:prstGeom prst="rect">
            <a:avLst/>
          </a:prstGeom>
        </p:spPr>
      </p:pic>
      <p:sp>
        <p:nvSpPr>
          <p:cNvPr id="13" name="TextBox 12">
            <a:extLst>
              <a:ext uri="{FF2B5EF4-FFF2-40B4-BE49-F238E27FC236}">
                <a16:creationId xmlns:a16="http://schemas.microsoft.com/office/drawing/2014/main" id="{884EE40C-E5D4-9863-1254-C560DF93998D}"/>
              </a:ext>
            </a:extLst>
          </p:cNvPr>
          <p:cNvSpPr txBox="1"/>
          <p:nvPr userDrawn="1"/>
        </p:nvSpPr>
        <p:spPr>
          <a:xfrm>
            <a:off x="429768" y="5449824"/>
            <a:ext cx="2441448" cy="384721"/>
          </a:xfrm>
          <a:prstGeom prst="rect">
            <a:avLst/>
          </a:prstGeom>
          <a:noFill/>
        </p:spPr>
        <p:txBody>
          <a:bodyPr wrap="square" lIns="0" rtlCol="0">
            <a:spAutoFit/>
          </a:bodyPr>
          <a:lstStyle/>
          <a:p>
            <a:pPr marL="0" marR="0" indent="0" algn="l" defTabSz="914400" rtl="0" eaLnBrk="1" fontAlgn="auto" latinLnBrk="0" hangingPunct="1">
              <a:lnSpc>
                <a:spcPct val="100000"/>
              </a:lnSpc>
              <a:spcBef>
                <a:spcPts val="0"/>
              </a:spcBef>
              <a:spcAft>
                <a:spcPts val="600"/>
              </a:spcAft>
              <a:buClr>
                <a:schemeClr val="accent2"/>
              </a:buClr>
              <a:buSzTx/>
              <a:buFont typeface="Arial" panose="020B0604020202020204" pitchFamily="34" charset="0"/>
              <a:buNone/>
              <a:tabLst/>
              <a:defRPr/>
            </a:pPr>
            <a:r>
              <a:rPr lang="en-US" sz="920" dirty="0">
                <a:solidFill>
                  <a:schemeClr val="bg1"/>
                </a:solidFill>
              </a:rPr>
              <a:t>Proud to be a Special Interest Group Within the Association for Computing Machinery.</a:t>
            </a:r>
          </a:p>
        </p:txBody>
      </p:sp>
      <p:sp>
        <p:nvSpPr>
          <p:cNvPr id="14" name="TextBox 13">
            <a:extLst>
              <a:ext uri="{FF2B5EF4-FFF2-40B4-BE49-F238E27FC236}">
                <a16:creationId xmlns:a16="http://schemas.microsoft.com/office/drawing/2014/main" id="{E4E6AFC8-ECA8-1741-28A5-5D215FF9D33B}"/>
              </a:ext>
            </a:extLst>
          </p:cNvPr>
          <p:cNvSpPr txBox="1"/>
          <p:nvPr userDrawn="1"/>
        </p:nvSpPr>
        <p:spPr>
          <a:xfrm>
            <a:off x="8166537" y="196316"/>
            <a:ext cx="3673756" cy="414729"/>
          </a:xfrm>
          <a:prstGeom prst="rect">
            <a:avLst/>
          </a:prstGeom>
          <a:noFill/>
        </p:spPr>
        <p:txBody>
          <a:bodyPr wrap="square" lIns="0" rtlCol="0">
            <a:spAutoFit/>
          </a:bodyPr>
          <a:lstStyle/>
          <a:p>
            <a:pPr marL="0" marR="0" indent="0" algn="r" defTabSz="914400" rtl="0" eaLnBrk="1" fontAlgn="auto" latinLnBrk="0" hangingPunct="1">
              <a:lnSpc>
                <a:spcPct val="130000"/>
              </a:lnSpc>
              <a:spcBef>
                <a:spcPts val="0"/>
              </a:spcBef>
              <a:spcAft>
                <a:spcPts val="600"/>
              </a:spcAft>
              <a:buClr>
                <a:schemeClr val="accent2"/>
              </a:buClr>
              <a:buSzTx/>
              <a:buFont typeface="Arial" panose="020B0604020202020204" pitchFamily="34" charset="0"/>
              <a:buNone/>
              <a:tabLst/>
              <a:defRPr/>
            </a:pPr>
            <a:r>
              <a:rPr lang="en-US" sz="850" b="1" cap="all" spc="100" baseline="0" dirty="0">
                <a:solidFill>
                  <a:schemeClr val="bg1"/>
                </a:solidFill>
              </a:rPr>
              <a:t>The Premier Conference &amp; Exhibition on Computer Graphics &amp; Interactive Techniques</a:t>
            </a:r>
          </a:p>
        </p:txBody>
      </p:sp>
    </p:spTree>
    <p:extLst>
      <p:ext uri="{BB962C8B-B14F-4D97-AF65-F5344CB8AC3E}">
        <p14:creationId xmlns:p14="http://schemas.microsoft.com/office/powerpoint/2010/main" val="3307345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a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BF7555-B577-E2D7-F102-A48090E334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242376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E2E2-D167-EA48-A3B7-E8457B84FCC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45840E6-40B3-9841-A4A2-CA99B2CC3316}"/>
              </a:ext>
            </a:extLst>
          </p:cNvPr>
          <p:cNvSpPr>
            <a:spLocks noGrp="1"/>
          </p:cNvSpPr>
          <p:nvPr>
            <p:ph idx="1"/>
          </p:nvPr>
        </p:nvSpPr>
        <p:spPr>
          <a:xfrm>
            <a:off x="429207" y="1865376"/>
            <a:ext cx="11347704" cy="38953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BFEB7A3C-E1C4-9F25-27B9-1EADF44F4E9F}"/>
              </a:ext>
            </a:extLst>
          </p:cNvPr>
          <p:cNvSpPr>
            <a:spLocks noGrp="1"/>
          </p:cNvSpPr>
          <p:nvPr>
            <p:ph type="ftr" sz="quarter" idx="10"/>
          </p:nvPr>
        </p:nvSpPr>
        <p:spPr/>
        <p:txBody>
          <a:bodyPr/>
          <a:lstStyle/>
          <a:p>
            <a:r>
              <a:rPr lang="en-US"/>
              <a:t>© 2025 SIGGRAPH. All Rights Reserved.</a:t>
            </a:r>
            <a:endParaRPr lang="en-US" dirty="0"/>
          </a:p>
        </p:txBody>
      </p:sp>
      <p:sp>
        <p:nvSpPr>
          <p:cNvPr id="5" name="Slide Number Placeholder 4">
            <a:extLst>
              <a:ext uri="{FF2B5EF4-FFF2-40B4-BE49-F238E27FC236}">
                <a16:creationId xmlns:a16="http://schemas.microsoft.com/office/drawing/2014/main" id="{F5766AE5-1292-FF25-3ECE-49BC004E85F1}"/>
              </a:ext>
            </a:extLst>
          </p:cNvPr>
          <p:cNvSpPr>
            <a:spLocks noGrp="1"/>
          </p:cNvSpPr>
          <p:nvPr>
            <p:ph type="sldNum" sz="quarter" idx="11"/>
          </p:nvPr>
        </p:nvSpPr>
        <p:spPr/>
        <p:txBody>
          <a:bodyPr/>
          <a:lstStyle/>
          <a:p>
            <a:fld id="{C4424D3E-E720-AF46-A7EB-A9B428C5A8BA}" type="slidenum">
              <a:rPr lang="en-US" smtClean="0"/>
              <a:pPr/>
              <a:t>‹#›</a:t>
            </a:fld>
            <a:endParaRPr lang="en-US" dirty="0"/>
          </a:p>
        </p:txBody>
      </p:sp>
    </p:spTree>
    <p:extLst>
      <p:ext uri="{BB962C8B-B14F-4D97-AF65-F5344CB8AC3E}">
        <p14:creationId xmlns:p14="http://schemas.microsoft.com/office/powerpoint/2010/main" val="1419588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E2E2-D167-EA48-A3B7-E8457B84FCCC}"/>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BFEB7A3C-E1C4-9F25-27B9-1EADF44F4E9F}"/>
              </a:ext>
            </a:extLst>
          </p:cNvPr>
          <p:cNvSpPr>
            <a:spLocks noGrp="1"/>
          </p:cNvSpPr>
          <p:nvPr>
            <p:ph type="ftr" sz="quarter" idx="10"/>
          </p:nvPr>
        </p:nvSpPr>
        <p:spPr/>
        <p:txBody>
          <a:bodyPr/>
          <a:lstStyle/>
          <a:p>
            <a:r>
              <a:rPr lang="en-US"/>
              <a:t>© 2025 SIGGRAPH. All Rights Reserved.</a:t>
            </a:r>
            <a:endParaRPr lang="en-US" dirty="0"/>
          </a:p>
        </p:txBody>
      </p:sp>
      <p:sp>
        <p:nvSpPr>
          <p:cNvPr id="5" name="Slide Number Placeholder 4">
            <a:extLst>
              <a:ext uri="{FF2B5EF4-FFF2-40B4-BE49-F238E27FC236}">
                <a16:creationId xmlns:a16="http://schemas.microsoft.com/office/drawing/2014/main" id="{F5766AE5-1292-FF25-3ECE-49BC004E85F1}"/>
              </a:ext>
            </a:extLst>
          </p:cNvPr>
          <p:cNvSpPr>
            <a:spLocks noGrp="1"/>
          </p:cNvSpPr>
          <p:nvPr>
            <p:ph type="sldNum" sz="quarter" idx="11"/>
          </p:nvPr>
        </p:nvSpPr>
        <p:spPr/>
        <p:txBody>
          <a:bodyPr/>
          <a:lstStyle/>
          <a:p>
            <a:fld id="{C4424D3E-E720-AF46-A7EB-A9B428C5A8BA}" type="slidenum">
              <a:rPr lang="en-US" smtClean="0"/>
              <a:pPr/>
              <a:t>‹#›</a:t>
            </a:fld>
            <a:endParaRPr lang="en-US" dirty="0"/>
          </a:p>
        </p:txBody>
      </p:sp>
    </p:spTree>
    <p:extLst>
      <p:ext uri="{BB962C8B-B14F-4D97-AF65-F5344CB8AC3E}">
        <p14:creationId xmlns:p14="http://schemas.microsoft.com/office/powerpoint/2010/main" val="1508758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37EDB7-7A9A-C047-B20A-95D1C96A3FDB}"/>
              </a:ext>
            </a:extLst>
          </p:cNvPr>
          <p:cNvSpPr>
            <a:spLocks noGrp="1"/>
          </p:cNvSpPr>
          <p:nvPr>
            <p:ph type="body" idx="1"/>
          </p:nvPr>
        </p:nvSpPr>
        <p:spPr>
          <a:xfrm>
            <a:off x="429208" y="1848676"/>
            <a:ext cx="5440680" cy="369332"/>
          </a:xfrm>
          <a:noFill/>
        </p:spPr>
        <p:txBody>
          <a:bodyPr wrap="square" lIns="0" anchor="t" anchorCtr="0">
            <a:normAutofit/>
          </a:bodyPr>
          <a:lstStyle>
            <a:lvl1pPr marL="0" indent="0" algn="l">
              <a:lnSpc>
                <a:spcPct val="100000"/>
              </a:lnSpc>
              <a:buNone/>
              <a:defRPr sz="18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CE906AF-FA12-D142-9F73-F1D171262B23}"/>
              </a:ext>
            </a:extLst>
          </p:cNvPr>
          <p:cNvSpPr>
            <a:spLocks noGrp="1"/>
          </p:cNvSpPr>
          <p:nvPr>
            <p:ph sz="half" idx="2"/>
          </p:nvPr>
        </p:nvSpPr>
        <p:spPr>
          <a:xfrm>
            <a:off x="429207" y="2355004"/>
            <a:ext cx="5443273" cy="34469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B970D8E-8E23-DECC-7913-018D6EA38C02}"/>
              </a:ext>
            </a:extLst>
          </p:cNvPr>
          <p:cNvSpPr>
            <a:spLocks noGrp="1"/>
          </p:cNvSpPr>
          <p:nvPr>
            <p:ph type="title"/>
          </p:nvPr>
        </p:nvSpPr>
        <p:spPr>
          <a:xfrm>
            <a:off x="429208" y="-5193"/>
            <a:ext cx="8055740" cy="1307592"/>
          </a:xfrm>
        </p:spPr>
        <p:txBody>
          <a:bodyPr/>
          <a:lstStyle/>
          <a:p>
            <a:r>
              <a:rPr lang="en-US" dirty="0"/>
              <a:t>Click to edit Master title style</a:t>
            </a:r>
          </a:p>
        </p:txBody>
      </p:sp>
      <p:sp>
        <p:nvSpPr>
          <p:cNvPr id="8" name="Text Placeholder 4">
            <a:extLst>
              <a:ext uri="{FF2B5EF4-FFF2-40B4-BE49-F238E27FC236}">
                <a16:creationId xmlns:a16="http://schemas.microsoft.com/office/drawing/2014/main" id="{9694374D-4F11-2EC2-3A20-D2AC50148143}"/>
              </a:ext>
            </a:extLst>
          </p:cNvPr>
          <p:cNvSpPr>
            <a:spLocks noGrp="1"/>
          </p:cNvSpPr>
          <p:nvPr>
            <p:ph type="body" sz="quarter" idx="3"/>
          </p:nvPr>
        </p:nvSpPr>
        <p:spPr>
          <a:xfrm>
            <a:off x="6329682" y="1848676"/>
            <a:ext cx="5440680" cy="369332"/>
          </a:xfrm>
          <a:noFill/>
        </p:spPr>
        <p:txBody>
          <a:bodyPr wrap="square" lIns="0" anchor="t" anchorCtr="0">
            <a:normAutofit/>
          </a:bodyPr>
          <a:lstStyle>
            <a:lvl1pPr marL="0" indent="0">
              <a:lnSpc>
                <a:spcPct val="100000"/>
              </a:lnSpc>
              <a:buNone/>
              <a:defRPr sz="18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5">
            <a:extLst>
              <a:ext uri="{FF2B5EF4-FFF2-40B4-BE49-F238E27FC236}">
                <a16:creationId xmlns:a16="http://schemas.microsoft.com/office/drawing/2014/main" id="{C6BCA647-8D1D-B10E-DFEC-8FE11E7FE489}"/>
              </a:ext>
            </a:extLst>
          </p:cNvPr>
          <p:cNvSpPr>
            <a:spLocks noGrp="1"/>
          </p:cNvSpPr>
          <p:nvPr>
            <p:ph sz="quarter" idx="4"/>
          </p:nvPr>
        </p:nvSpPr>
        <p:spPr>
          <a:xfrm>
            <a:off x="6329682" y="2355005"/>
            <a:ext cx="5440680" cy="34224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0F70FAB-38FC-0370-2829-3E49935D63A2}"/>
              </a:ext>
            </a:extLst>
          </p:cNvPr>
          <p:cNvSpPr>
            <a:spLocks noGrp="1"/>
          </p:cNvSpPr>
          <p:nvPr>
            <p:ph type="ftr" sz="quarter" idx="10"/>
          </p:nvPr>
        </p:nvSpPr>
        <p:spPr/>
        <p:txBody>
          <a:bodyPr/>
          <a:lstStyle/>
          <a:p>
            <a:r>
              <a:rPr lang="en-US"/>
              <a:t>© 2025 SIGGRAPH. All Rights Reserved.</a:t>
            </a:r>
            <a:endParaRPr lang="en-US" dirty="0"/>
          </a:p>
        </p:txBody>
      </p:sp>
      <p:sp>
        <p:nvSpPr>
          <p:cNvPr id="6" name="Slide Number Placeholder 5">
            <a:extLst>
              <a:ext uri="{FF2B5EF4-FFF2-40B4-BE49-F238E27FC236}">
                <a16:creationId xmlns:a16="http://schemas.microsoft.com/office/drawing/2014/main" id="{2D5B3F92-46BC-810B-5CE3-728E7E27D683}"/>
              </a:ext>
            </a:extLst>
          </p:cNvPr>
          <p:cNvSpPr>
            <a:spLocks noGrp="1"/>
          </p:cNvSpPr>
          <p:nvPr>
            <p:ph type="sldNum" sz="quarter" idx="11"/>
          </p:nvPr>
        </p:nvSpPr>
        <p:spPr/>
        <p:txBody>
          <a:bodyPr/>
          <a:lstStyle/>
          <a:p>
            <a:fld id="{C4424D3E-E720-AF46-A7EB-A9B428C5A8BA}" type="slidenum">
              <a:rPr lang="en-US" smtClean="0"/>
              <a:pPr/>
              <a:t>‹#›</a:t>
            </a:fld>
            <a:endParaRPr lang="en-US" dirty="0"/>
          </a:p>
        </p:txBody>
      </p:sp>
    </p:spTree>
    <p:extLst>
      <p:ext uri="{BB962C8B-B14F-4D97-AF65-F5344CB8AC3E}">
        <p14:creationId xmlns:p14="http://schemas.microsoft.com/office/powerpoint/2010/main" val="5121870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with Cop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E0F0C34-462A-4246-ACA0-C2D99E835869}"/>
              </a:ext>
            </a:extLst>
          </p:cNvPr>
          <p:cNvSpPr>
            <a:spLocks noGrp="1"/>
          </p:cNvSpPr>
          <p:nvPr>
            <p:ph type="pic" sz="quarter" idx="15"/>
          </p:nvPr>
        </p:nvSpPr>
        <p:spPr>
          <a:xfrm>
            <a:off x="429206" y="1865377"/>
            <a:ext cx="5666793" cy="3895343"/>
          </a:xfrm>
          <a:prstGeom prst="roundRect">
            <a:avLst>
              <a:gd name="adj" fmla="val 0"/>
            </a:avLst>
          </a:prstGeom>
          <a:solidFill>
            <a:schemeClr val="bg1">
              <a:lumMod val="95000"/>
            </a:schemeClr>
          </a:solidFill>
        </p:spPr>
        <p:txBody>
          <a:bodyPr anchor="ctr" anchorCtr="0"/>
          <a:lstStyle>
            <a:lvl1pPr marL="0" indent="0" algn="ctr">
              <a:buNone/>
              <a:defRPr/>
            </a:lvl1pPr>
          </a:lstStyle>
          <a:p>
            <a:endParaRPr lang="en-US" dirty="0"/>
          </a:p>
        </p:txBody>
      </p:sp>
      <p:sp>
        <p:nvSpPr>
          <p:cNvPr id="14" name="Text Placeholder 4">
            <a:extLst>
              <a:ext uri="{FF2B5EF4-FFF2-40B4-BE49-F238E27FC236}">
                <a16:creationId xmlns:a16="http://schemas.microsoft.com/office/drawing/2014/main" id="{D7DAE450-45DB-C040-9EDB-19F5751A4723}"/>
              </a:ext>
            </a:extLst>
          </p:cNvPr>
          <p:cNvSpPr>
            <a:spLocks noGrp="1"/>
          </p:cNvSpPr>
          <p:nvPr>
            <p:ph type="body" sz="quarter" idx="3"/>
          </p:nvPr>
        </p:nvSpPr>
        <p:spPr>
          <a:xfrm>
            <a:off x="6329682" y="1865376"/>
            <a:ext cx="5440680" cy="369332"/>
          </a:xfrm>
          <a:noFill/>
        </p:spPr>
        <p:txBody>
          <a:bodyPr wrap="square" lIns="0" anchor="t" anchorCtr="0">
            <a:normAutofit/>
          </a:bodyPr>
          <a:lstStyle>
            <a:lvl1pPr marL="0" indent="0">
              <a:lnSpc>
                <a:spcPct val="100000"/>
              </a:lnSpc>
              <a:buNone/>
              <a:defRPr sz="18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a:extLst>
              <a:ext uri="{FF2B5EF4-FFF2-40B4-BE49-F238E27FC236}">
                <a16:creationId xmlns:a16="http://schemas.microsoft.com/office/drawing/2014/main" id="{77A17D93-BC04-77BF-40D2-5F98734E39EA}"/>
              </a:ext>
            </a:extLst>
          </p:cNvPr>
          <p:cNvSpPr>
            <a:spLocks noGrp="1"/>
          </p:cNvSpPr>
          <p:nvPr>
            <p:ph type="title"/>
          </p:nvPr>
        </p:nvSpPr>
        <p:spPr>
          <a:xfrm>
            <a:off x="429208" y="-5193"/>
            <a:ext cx="8055740" cy="1307592"/>
          </a:xfrm>
        </p:spPr>
        <p:txBody>
          <a:bodyPr/>
          <a:lstStyle/>
          <a:p>
            <a:r>
              <a:rPr lang="en-US" dirty="0"/>
              <a:t>Click to edit Master title style</a:t>
            </a:r>
          </a:p>
        </p:txBody>
      </p:sp>
      <p:sp>
        <p:nvSpPr>
          <p:cNvPr id="6" name="Content Placeholder 5">
            <a:extLst>
              <a:ext uri="{FF2B5EF4-FFF2-40B4-BE49-F238E27FC236}">
                <a16:creationId xmlns:a16="http://schemas.microsoft.com/office/drawing/2014/main" id="{716AA8BE-C1FF-30E3-293A-44DD5228ED2D}"/>
              </a:ext>
            </a:extLst>
          </p:cNvPr>
          <p:cNvSpPr>
            <a:spLocks noGrp="1"/>
          </p:cNvSpPr>
          <p:nvPr>
            <p:ph sz="quarter" idx="4"/>
          </p:nvPr>
        </p:nvSpPr>
        <p:spPr>
          <a:xfrm>
            <a:off x="6329682" y="2371705"/>
            <a:ext cx="5440680" cy="33890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9E7F9B6D-B395-38D4-ECEC-E5A1E9EA39D0}"/>
              </a:ext>
            </a:extLst>
          </p:cNvPr>
          <p:cNvSpPr>
            <a:spLocks noGrp="1"/>
          </p:cNvSpPr>
          <p:nvPr>
            <p:ph type="ftr" sz="quarter" idx="16"/>
          </p:nvPr>
        </p:nvSpPr>
        <p:spPr/>
        <p:txBody>
          <a:bodyPr/>
          <a:lstStyle/>
          <a:p>
            <a:r>
              <a:rPr lang="en-US"/>
              <a:t>© 2025 SIGGRAPH. All Rights Reserved.</a:t>
            </a:r>
            <a:endParaRPr lang="en-US" dirty="0"/>
          </a:p>
        </p:txBody>
      </p:sp>
      <p:sp>
        <p:nvSpPr>
          <p:cNvPr id="4" name="Slide Number Placeholder 3">
            <a:extLst>
              <a:ext uri="{FF2B5EF4-FFF2-40B4-BE49-F238E27FC236}">
                <a16:creationId xmlns:a16="http://schemas.microsoft.com/office/drawing/2014/main" id="{61508EA8-82EA-ACF8-C159-D5B385FBC98F}"/>
              </a:ext>
            </a:extLst>
          </p:cNvPr>
          <p:cNvSpPr>
            <a:spLocks noGrp="1"/>
          </p:cNvSpPr>
          <p:nvPr>
            <p:ph type="sldNum" sz="quarter" idx="17"/>
          </p:nvPr>
        </p:nvSpPr>
        <p:spPr/>
        <p:txBody>
          <a:bodyPr/>
          <a:lstStyle/>
          <a:p>
            <a:fld id="{C4424D3E-E720-AF46-A7EB-A9B428C5A8BA}" type="slidenum">
              <a:rPr lang="en-US" smtClean="0"/>
              <a:pPr/>
              <a:t>‹#›</a:t>
            </a:fld>
            <a:endParaRPr lang="en-US" dirty="0"/>
          </a:p>
        </p:txBody>
      </p:sp>
    </p:spTree>
    <p:extLst>
      <p:ext uri="{BB962C8B-B14F-4D97-AF65-F5344CB8AC3E}">
        <p14:creationId xmlns:p14="http://schemas.microsoft.com/office/powerpoint/2010/main" val="592097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Collage with Copy">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D5895EC3-B274-E949-A866-C2D2C90FFE0D}"/>
              </a:ext>
            </a:extLst>
          </p:cNvPr>
          <p:cNvSpPr>
            <a:spLocks noGrp="1"/>
          </p:cNvSpPr>
          <p:nvPr>
            <p:ph type="body" sz="quarter" idx="3"/>
          </p:nvPr>
        </p:nvSpPr>
        <p:spPr>
          <a:xfrm>
            <a:off x="6329682" y="1865376"/>
            <a:ext cx="5440680" cy="369332"/>
          </a:xfrm>
          <a:noFill/>
        </p:spPr>
        <p:txBody>
          <a:bodyPr wrap="square" lIns="0" anchor="t" anchorCtr="0">
            <a:normAutofit/>
          </a:bodyPr>
          <a:lstStyle>
            <a:lvl1pPr marL="0" indent="0">
              <a:lnSpc>
                <a:spcPct val="100000"/>
              </a:lnSpc>
              <a:buNone/>
              <a:defRPr sz="18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5">
            <a:extLst>
              <a:ext uri="{FF2B5EF4-FFF2-40B4-BE49-F238E27FC236}">
                <a16:creationId xmlns:a16="http://schemas.microsoft.com/office/drawing/2014/main" id="{25A4AC91-4E0A-A942-A707-B569DE658B34}"/>
              </a:ext>
            </a:extLst>
          </p:cNvPr>
          <p:cNvSpPr>
            <a:spLocks noGrp="1"/>
          </p:cNvSpPr>
          <p:nvPr>
            <p:ph sz="quarter" idx="4"/>
          </p:nvPr>
        </p:nvSpPr>
        <p:spPr>
          <a:xfrm>
            <a:off x="6329682" y="2371705"/>
            <a:ext cx="5440680" cy="33890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86A43BD-F3FD-AC6C-7560-49A9E3D1D75D}"/>
              </a:ext>
            </a:extLst>
          </p:cNvPr>
          <p:cNvSpPr>
            <a:spLocks noGrp="1"/>
          </p:cNvSpPr>
          <p:nvPr>
            <p:ph type="title"/>
          </p:nvPr>
        </p:nvSpPr>
        <p:spPr>
          <a:xfrm>
            <a:off x="429208" y="-5193"/>
            <a:ext cx="8055740" cy="1307592"/>
          </a:xfrm>
        </p:spPr>
        <p:txBody>
          <a:bodyPr/>
          <a:lstStyle/>
          <a:p>
            <a:r>
              <a:rPr lang="en-US"/>
              <a:t>Click to edit Master title style</a:t>
            </a:r>
          </a:p>
        </p:txBody>
      </p:sp>
      <p:sp>
        <p:nvSpPr>
          <p:cNvPr id="5" name="Picture Placeholder 9">
            <a:extLst>
              <a:ext uri="{FF2B5EF4-FFF2-40B4-BE49-F238E27FC236}">
                <a16:creationId xmlns:a16="http://schemas.microsoft.com/office/drawing/2014/main" id="{DDFA1C57-5223-8169-5268-845364606778}"/>
              </a:ext>
            </a:extLst>
          </p:cNvPr>
          <p:cNvSpPr>
            <a:spLocks noGrp="1"/>
          </p:cNvSpPr>
          <p:nvPr>
            <p:ph type="pic" sz="quarter" idx="18"/>
          </p:nvPr>
        </p:nvSpPr>
        <p:spPr>
          <a:xfrm>
            <a:off x="429206" y="1865377"/>
            <a:ext cx="3190293" cy="3906773"/>
          </a:xfrm>
          <a:prstGeom prst="roundRect">
            <a:avLst>
              <a:gd name="adj" fmla="val 0"/>
            </a:avLst>
          </a:prstGeom>
          <a:solidFill>
            <a:schemeClr val="bg1">
              <a:lumMod val="95000"/>
            </a:schemeClr>
          </a:solidFill>
        </p:spPr>
        <p:txBody>
          <a:bodyPr anchor="ctr" anchorCtr="0"/>
          <a:lstStyle>
            <a:lvl1pPr marL="0" indent="0" algn="ctr">
              <a:buNone/>
              <a:defRPr/>
            </a:lvl1pPr>
          </a:lstStyle>
          <a:p>
            <a:endParaRPr lang="en-US" dirty="0"/>
          </a:p>
        </p:txBody>
      </p:sp>
      <p:sp>
        <p:nvSpPr>
          <p:cNvPr id="6" name="Picture Placeholder 9">
            <a:extLst>
              <a:ext uri="{FF2B5EF4-FFF2-40B4-BE49-F238E27FC236}">
                <a16:creationId xmlns:a16="http://schemas.microsoft.com/office/drawing/2014/main" id="{2FC02BAC-79C7-ACA6-A9DD-82122DE6060F}"/>
              </a:ext>
            </a:extLst>
          </p:cNvPr>
          <p:cNvSpPr>
            <a:spLocks noGrp="1"/>
          </p:cNvSpPr>
          <p:nvPr>
            <p:ph type="pic" sz="quarter" idx="15"/>
          </p:nvPr>
        </p:nvSpPr>
        <p:spPr>
          <a:xfrm>
            <a:off x="3809384" y="3906774"/>
            <a:ext cx="2286615" cy="1865376"/>
          </a:xfrm>
          <a:prstGeom prst="roundRect">
            <a:avLst>
              <a:gd name="adj" fmla="val 0"/>
            </a:avLst>
          </a:prstGeom>
          <a:solidFill>
            <a:schemeClr val="bg1">
              <a:lumMod val="95000"/>
            </a:schemeClr>
          </a:solidFill>
        </p:spPr>
        <p:txBody>
          <a:bodyPr anchor="ctr" anchorCtr="0"/>
          <a:lstStyle>
            <a:lvl1pPr marL="0" indent="0" algn="ctr">
              <a:buNone/>
              <a:defRPr/>
            </a:lvl1pPr>
          </a:lstStyle>
          <a:p>
            <a:endParaRPr lang="en-US" dirty="0"/>
          </a:p>
        </p:txBody>
      </p:sp>
      <p:sp>
        <p:nvSpPr>
          <p:cNvPr id="7" name="Picture Placeholder 9">
            <a:extLst>
              <a:ext uri="{FF2B5EF4-FFF2-40B4-BE49-F238E27FC236}">
                <a16:creationId xmlns:a16="http://schemas.microsoft.com/office/drawing/2014/main" id="{0B6CFDC3-423B-4C3C-050A-AE2E1BA55C7D}"/>
              </a:ext>
            </a:extLst>
          </p:cNvPr>
          <p:cNvSpPr>
            <a:spLocks noGrp="1"/>
          </p:cNvSpPr>
          <p:nvPr>
            <p:ph type="pic" sz="quarter" idx="19"/>
          </p:nvPr>
        </p:nvSpPr>
        <p:spPr>
          <a:xfrm>
            <a:off x="3809384" y="1865377"/>
            <a:ext cx="2286615" cy="1868423"/>
          </a:xfrm>
          <a:prstGeom prst="roundRect">
            <a:avLst>
              <a:gd name="adj" fmla="val 0"/>
            </a:avLst>
          </a:prstGeom>
          <a:solidFill>
            <a:schemeClr val="bg1">
              <a:lumMod val="95000"/>
            </a:schemeClr>
          </a:solidFill>
        </p:spPr>
        <p:txBody>
          <a:bodyPr anchor="ctr" anchorCtr="0"/>
          <a:lstStyle>
            <a:lvl1pPr marL="0" indent="0" algn="ctr">
              <a:buNone/>
              <a:defRPr/>
            </a:lvl1pPr>
          </a:lstStyle>
          <a:p>
            <a:endParaRPr lang="en-US" dirty="0"/>
          </a:p>
        </p:txBody>
      </p:sp>
      <p:sp>
        <p:nvSpPr>
          <p:cNvPr id="3" name="Footer Placeholder 2">
            <a:extLst>
              <a:ext uri="{FF2B5EF4-FFF2-40B4-BE49-F238E27FC236}">
                <a16:creationId xmlns:a16="http://schemas.microsoft.com/office/drawing/2014/main" id="{1B30C8D2-01B5-5FD7-50A1-CD5CEB0A075F}"/>
              </a:ext>
            </a:extLst>
          </p:cNvPr>
          <p:cNvSpPr>
            <a:spLocks noGrp="1"/>
          </p:cNvSpPr>
          <p:nvPr>
            <p:ph type="ftr" sz="quarter" idx="20"/>
          </p:nvPr>
        </p:nvSpPr>
        <p:spPr/>
        <p:txBody>
          <a:bodyPr/>
          <a:lstStyle/>
          <a:p>
            <a:r>
              <a:rPr lang="en-US"/>
              <a:t>© 2025 SIGGRAPH. All Rights Reserved.</a:t>
            </a:r>
            <a:endParaRPr lang="en-US" dirty="0"/>
          </a:p>
        </p:txBody>
      </p:sp>
      <p:sp>
        <p:nvSpPr>
          <p:cNvPr id="4" name="Slide Number Placeholder 3">
            <a:extLst>
              <a:ext uri="{FF2B5EF4-FFF2-40B4-BE49-F238E27FC236}">
                <a16:creationId xmlns:a16="http://schemas.microsoft.com/office/drawing/2014/main" id="{4E64D698-E31E-C1C7-D549-73F2A46BFA16}"/>
              </a:ext>
            </a:extLst>
          </p:cNvPr>
          <p:cNvSpPr>
            <a:spLocks noGrp="1"/>
          </p:cNvSpPr>
          <p:nvPr>
            <p:ph type="sldNum" sz="quarter" idx="21"/>
          </p:nvPr>
        </p:nvSpPr>
        <p:spPr/>
        <p:txBody>
          <a:bodyPr/>
          <a:lstStyle/>
          <a:p>
            <a:fld id="{C4424D3E-E720-AF46-A7EB-A9B428C5A8BA}" type="slidenum">
              <a:rPr lang="en-US" smtClean="0"/>
              <a:pPr/>
              <a:t>‹#›</a:t>
            </a:fld>
            <a:endParaRPr lang="en-US" dirty="0"/>
          </a:p>
        </p:txBody>
      </p:sp>
    </p:spTree>
    <p:extLst>
      <p:ext uri="{BB962C8B-B14F-4D97-AF65-F5344CB8AC3E}">
        <p14:creationId xmlns:p14="http://schemas.microsoft.com/office/powerpoint/2010/main" val="2375287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CE930B-9B8F-97BB-B842-409C17ECA04D}"/>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1524" y="3047"/>
            <a:ext cx="12188952" cy="6856285"/>
          </a:xfrm>
          <a:prstGeom prst="rect">
            <a:avLst/>
          </a:prstGeom>
        </p:spPr>
      </p:pic>
      <p:sp>
        <p:nvSpPr>
          <p:cNvPr id="2" name="Title Placeholder 1">
            <a:extLst>
              <a:ext uri="{FF2B5EF4-FFF2-40B4-BE49-F238E27FC236}">
                <a16:creationId xmlns:a16="http://schemas.microsoft.com/office/drawing/2014/main" id="{D91EF482-C442-DA4A-B72D-FDCE0967DB4F}"/>
              </a:ext>
            </a:extLst>
          </p:cNvPr>
          <p:cNvSpPr>
            <a:spLocks noGrp="1"/>
          </p:cNvSpPr>
          <p:nvPr>
            <p:ph type="title"/>
          </p:nvPr>
        </p:nvSpPr>
        <p:spPr>
          <a:xfrm>
            <a:off x="429208" y="-5193"/>
            <a:ext cx="8055740" cy="1307520"/>
          </a:xfrm>
          <a:prstGeom prst="rect">
            <a:avLst/>
          </a:prstGeom>
        </p:spPr>
        <p:txBody>
          <a:bodyPr vert="horz" lIns="0" tIns="45720" rIns="91440" bIns="45720" rtlCol="0" anchor="ctr">
            <a:noAutofit/>
          </a:bodyPr>
          <a:lstStyle/>
          <a:p>
            <a:endParaRPr lang="en-US" dirty="0"/>
          </a:p>
        </p:txBody>
      </p:sp>
      <p:sp>
        <p:nvSpPr>
          <p:cNvPr id="3" name="Text Placeholder 2">
            <a:extLst>
              <a:ext uri="{FF2B5EF4-FFF2-40B4-BE49-F238E27FC236}">
                <a16:creationId xmlns:a16="http://schemas.microsoft.com/office/drawing/2014/main" id="{625238F4-37D4-7E45-A5F1-BF2062B0532C}"/>
              </a:ext>
            </a:extLst>
          </p:cNvPr>
          <p:cNvSpPr>
            <a:spLocks noGrp="1"/>
          </p:cNvSpPr>
          <p:nvPr>
            <p:ph type="body" idx="1"/>
          </p:nvPr>
        </p:nvSpPr>
        <p:spPr>
          <a:xfrm>
            <a:off x="429208" y="1866900"/>
            <a:ext cx="11342915" cy="3897179"/>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p:txBody>
      </p:sp>
      <p:sp>
        <p:nvSpPr>
          <p:cNvPr id="6" name="Footer Placeholder 5">
            <a:extLst>
              <a:ext uri="{FF2B5EF4-FFF2-40B4-BE49-F238E27FC236}">
                <a16:creationId xmlns:a16="http://schemas.microsoft.com/office/drawing/2014/main" id="{E529F2B7-7438-E3AA-A916-783BE9974233}"/>
              </a:ext>
            </a:extLst>
          </p:cNvPr>
          <p:cNvSpPr>
            <a:spLocks noGrp="1"/>
          </p:cNvSpPr>
          <p:nvPr>
            <p:ph type="ftr" sz="quarter" idx="3"/>
          </p:nvPr>
        </p:nvSpPr>
        <p:spPr>
          <a:xfrm>
            <a:off x="346710" y="6549390"/>
            <a:ext cx="4114800" cy="308610"/>
          </a:xfrm>
          <a:prstGeom prst="rect">
            <a:avLst/>
          </a:prstGeom>
        </p:spPr>
        <p:txBody>
          <a:bodyPr vert="horz" lIns="91440" tIns="45720" rIns="91440" bIns="45720" rtlCol="0" anchor="ctr"/>
          <a:lstStyle>
            <a:lvl1pPr algn="l">
              <a:defRPr sz="600" cap="all" spc="100" baseline="0">
                <a:solidFill>
                  <a:schemeClr val="tx1"/>
                </a:solidFill>
              </a:defRPr>
            </a:lvl1pPr>
          </a:lstStyle>
          <a:p>
            <a:r>
              <a:rPr lang="en-US"/>
              <a:t>© 2025 SIGGRAPH. All Rights Reserved.</a:t>
            </a:r>
            <a:endParaRPr lang="en-US" dirty="0"/>
          </a:p>
        </p:txBody>
      </p:sp>
      <p:sp>
        <p:nvSpPr>
          <p:cNvPr id="7" name="Slide Number Placeholder 6">
            <a:extLst>
              <a:ext uri="{FF2B5EF4-FFF2-40B4-BE49-F238E27FC236}">
                <a16:creationId xmlns:a16="http://schemas.microsoft.com/office/drawing/2014/main" id="{4A19B04F-A164-4D0F-A03D-CB4C7ABA236B}"/>
              </a:ext>
            </a:extLst>
          </p:cNvPr>
          <p:cNvSpPr>
            <a:spLocks noGrp="1"/>
          </p:cNvSpPr>
          <p:nvPr>
            <p:ph type="sldNum" sz="quarter" idx="4"/>
          </p:nvPr>
        </p:nvSpPr>
        <p:spPr>
          <a:xfrm>
            <a:off x="4724400" y="6544057"/>
            <a:ext cx="2743200" cy="310896"/>
          </a:xfrm>
          <a:prstGeom prst="rect">
            <a:avLst/>
          </a:prstGeom>
        </p:spPr>
        <p:txBody>
          <a:bodyPr vert="horz" lIns="91440" tIns="45720" rIns="91440" bIns="45720" rtlCol="0" anchor="ctr"/>
          <a:lstStyle>
            <a:lvl1pPr algn="ctr">
              <a:defRPr sz="1000">
                <a:solidFill>
                  <a:schemeClr val="tx1"/>
                </a:solidFill>
              </a:defRPr>
            </a:lvl1pPr>
          </a:lstStyle>
          <a:p>
            <a:fld id="{C4424D3E-E720-AF46-A7EB-A9B428C5A8BA}" type="slidenum">
              <a:rPr lang="en-US" smtClean="0"/>
              <a:pPr/>
              <a:t>‹#›</a:t>
            </a:fld>
            <a:endParaRPr lang="en-US" dirty="0"/>
          </a:p>
        </p:txBody>
      </p:sp>
      <p:pic>
        <p:nvPicPr>
          <p:cNvPr id="9" name="Picture 8" descr="A black background with a black square&#10;&#10;Description automatically generated with medium confidence">
            <a:extLst>
              <a:ext uri="{FF2B5EF4-FFF2-40B4-BE49-F238E27FC236}">
                <a16:creationId xmlns:a16="http://schemas.microsoft.com/office/drawing/2014/main" id="{DE6D7C7E-A0BE-6BFA-E3A2-A506930FD95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9826584" y="430476"/>
            <a:ext cx="1934347" cy="445071"/>
          </a:xfrm>
          <a:prstGeom prst="rect">
            <a:avLst/>
          </a:prstGeom>
        </p:spPr>
      </p:pic>
      <p:pic>
        <p:nvPicPr>
          <p:cNvPr id="4" name="courant_long_black.pdf" descr="courant_long_black.pdf">
            <a:extLst>
              <a:ext uri="{FF2B5EF4-FFF2-40B4-BE49-F238E27FC236}">
                <a16:creationId xmlns:a16="http://schemas.microsoft.com/office/drawing/2014/main" id="{F727BB81-5F2E-D2F1-CD21-D2024D4B818D}"/>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9269506" y="6556676"/>
            <a:ext cx="2502617" cy="315175"/>
          </a:xfrm>
          <a:prstGeom prst="rect">
            <a:avLst/>
          </a:prstGeom>
          <a:ln w="12700">
            <a:miter lim="400000"/>
          </a:ln>
        </p:spPr>
      </p:pic>
    </p:spTree>
    <p:extLst>
      <p:ext uri="{BB962C8B-B14F-4D97-AF65-F5344CB8AC3E}">
        <p14:creationId xmlns:p14="http://schemas.microsoft.com/office/powerpoint/2010/main" val="249215405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68" r:id="rId4"/>
    <p:sldLayoutId id="2147483667" r:id="rId5"/>
    <p:sldLayoutId id="2147483670" r:id="rId6"/>
    <p:sldLayoutId id="2147483653" r:id="rId7"/>
    <p:sldLayoutId id="2147483661" r:id="rId8"/>
    <p:sldLayoutId id="2147483662" r:id="rId9"/>
    <p:sldLayoutId id="2147483664" r:id="rId10"/>
    <p:sldLayoutId id="2147483663" r:id="rId11"/>
    <p:sldLayoutId id="2147483666" r:id="rId12"/>
    <p:sldLayoutId id="2147483669" r:id="rId13"/>
  </p:sldLayoutIdLst>
  <p:hf hdr="0" dt="0"/>
  <p:txStyles>
    <p:titleStyle>
      <a:lvl1pPr algn="l" defTabSz="914400" rtl="0" eaLnBrk="1" latinLnBrk="0" hangingPunct="1">
        <a:lnSpc>
          <a:spcPct val="100000"/>
        </a:lnSpc>
        <a:spcBef>
          <a:spcPct val="0"/>
        </a:spcBef>
        <a:buNone/>
        <a:defRPr sz="2600" b="1" kern="1200" cap="all" baseline="0">
          <a:solidFill>
            <a:schemeClr val="bg1"/>
          </a:solidFill>
          <a:latin typeface="+mj-lt"/>
          <a:ea typeface="+mj-ea"/>
          <a:cs typeface="+mj-cs"/>
        </a:defRPr>
      </a:lvl1pPr>
    </p:titleStyle>
    <p:bodyStyle>
      <a:lvl1pPr marL="2286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30000"/>
        </a:lnSpc>
        <a:spcBef>
          <a:spcPts val="0"/>
        </a:spcBef>
        <a:spcAft>
          <a:spcPts val="600"/>
        </a:spcAft>
        <a:buClr>
          <a:schemeClr val="accent4"/>
        </a:buClr>
        <a:buFont typeface="System Font Regular"/>
        <a:buChar char="−"/>
        <a:defRPr sz="1400" kern="1200">
          <a:solidFill>
            <a:schemeClr val="tx1"/>
          </a:solidFill>
          <a:latin typeface="+mn-lt"/>
          <a:ea typeface="+mn-ea"/>
          <a:cs typeface="+mn-cs"/>
        </a:defRPr>
      </a:lvl2pPr>
      <a:lvl3pPr marL="6858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30000"/>
        </a:lnSpc>
        <a:spcBef>
          <a:spcPts val="0"/>
        </a:spcBef>
        <a:spcAft>
          <a:spcPts val="600"/>
        </a:spcAft>
        <a:buClr>
          <a:schemeClr val="accent4"/>
        </a:buClr>
        <a:buFont typeface="System Font Regular"/>
        <a:buChar char="−"/>
        <a:defRPr sz="1000" kern="1200">
          <a:solidFill>
            <a:schemeClr val="tx1"/>
          </a:solidFill>
          <a:latin typeface="+mn-lt"/>
          <a:ea typeface="+mn-ea"/>
          <a:cs typeface="+mn-cs"/>
        </a:defRPr>
      </a:lvl4pPr>
      <a:lvl5pPr marL="11430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6" userDrawn="1">
          <p15:clr>
            <a:srgbClr val="F26B43"/>
          </p15:clr>
        </p15:guide>
        <p15:guide id="2" pos="3840" userDrawn="1">
          <p15:clr>
            <a:srgbClr val="F26B43"/>
          </p15:clr>
        </p15:guide>
        <p15:guide id="3" orient="horz" pos="3636" userDrawn="1">
          <p15:clr>
            <a:srgbClr val="F26B43"/>
          </p15:clr>
        </p15:guide>
        <p15:guide id="4" pos="264" userDrawn="1">
          <p15:clr>
            <a:srgbClr val="F26B43"/>
          </p15:clr>
        </p15:guide>
        <p15:guide id="5" pos="74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1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1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1.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4.svg"/><Relationship Id="rId11" Type="http://schemas.openxmlformats.org/officeDocument/2006/relationships/image" Target="../media/image17.png"/><Relationship Id="rId5" Type="http://schemas.openxmlformats.org/officeDocument/2006/relationships/image" Target="../media/image23.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D64564A-27E1-484A-9566-B6EDA991DF62}"/>
              </a:ext>
            </a:extLst>
          </p:cNvPr>
          <p:cNvSpPr>
            <a:spLocks noGrp="1"/>
          </p:cNvSpPr>
          <p:nvPr>
            <p:ph type="subTitle" idx="1"/>
          </p:nvPr>
        </p:nvSpPr>
        <p:spPr/>
        <p:txBody>
          <a:bodyPr>
            <a:normAutofit/>
          </a:bodyPr>
          <a:lstStyle/>
          <a:p>
            <a:r>
              <a:rPr lang="en-US" sz="2400" dirty="0"/>
              <a:t>Daniel Zint</a:t>
            </a:r>
            <a:r>
              <a:rPr lang="en-US" sz="2400" b="0" dirty="0"/>
              <a:t>, </a:t>
            </a:r>
            <a:r>
              <a:rPr lang="en-US" sz="2400" b="0" dirty="0" err="1"/>
              <a:t>Zhouyuan</a:t>
            </a:r>
            <a:r>
              <a:rPr lang="en-US" sz="2400" b="0" dirty="0"/>
              <a:t> Chen, </a:t>
            </a:r>
            <a:r>
              <a:rPr lang="en-US" sz="2400" b="0" dirty="0" err="1"/>
              <a:t>Yifei</a:t>
            </a:r>
            <a:r>
              <a:rPr lang="en-US" sz="2400" b="0" dirty="0"/>
              <a:t> Zhu, Denis </a:t>
            </a:r>
            <a:r>
              <a:rPr lang="en-US" sz="2400" b="0" dirty="0" err="1"/>
              <a:t>Zorin</a:t>
            </a:r>
            <a:r>
              <a:rPr lang="en-US" sz="2400" b="0" dirty="0"/>
              <a:t>, </a:t>
            </a:r>
          </a:p>
          <a:p>
            <a:r>
              <a:rPr lang="en-US" sz="2400" b="0" dirty="0" err="1"/>
              <a:t>Teseo</a:t>
            </a:r>
            <a:r>
              <a:rPr lang="en-US" sz="2400" b="0" dirty="0"/>
              <a:t> Schneider, Daniele </a:t>
            </a:r>
            <a:r>
              <a:rPr lang="en-US" sz="2400" b="0" dirty="0" err="1"/>
              <a:t>Panozzo</a:t>
            </a:r>
            <a:endParaRPr lang="en-US" sz="2400" b="0" dirty="0"/>
          </a:p>
          <a:p>
            <a:endParaRPr lang="en-US" sz="2400" dirty="0"/>
          </a:p>
        </p:txBody>
      </p:sp>
      <p:sp>
        <p:nvSpPr>
          <p:cNvPr id="3" name="Title 2">
            <a:extLst>
              <a:ext uri="{FF2B5EF4-FFF2-40B4-BE49-F238E27FC236}">
                <a16:creationId xmlns:a16="http://schemas.microsoft.com/office/drawing/2014/main" id="{DDCB13CA-6F1C-4EB5-B81D-1A1E0A7E3F93}"/>
              </a:ext>
            </a:extLst>
          </p:cNvPr>
          <p:cNvSpPr>
            <a:spLocks noGrp="1"/>
          </p:cNvSpPr>
          <p:nvPr>
            <p:ph type="ctrTitle"/>
          </p:nvPr>
        </p:nvSpPr>
        <p:spPr/>
        <p:txBody>
          <a:bodyPr/>
          <a:lstStyle/>
          <a:p>
            <a:r>
              <a:rPr lang="en-US" dirty="0"/>
              <a:t>Topological Offsets</a:t>
            </a:r>
          </a:p>
        </p:txBody>
      </p:sp>
      <p:sp>
        <p:nvSpPr>
          <p:cNvPr id="4" name="Footer Placeholder 3">
            <a:extLst>
              <a:ext uri="{FF2B5EF4-FFF2-40B4-BE49-F238E27FC236}">
                <a16:creationId xmlns:a16="http://schemas.microsoft.com/office/drawing/2014/main" id="{0E7BCC8C-36DF-458F-ADDD-50CADC6DA86A}"/>
              </a:ext>
            </a:extLst>
          </p:cNvPr>
          <p:cNvSpPr>
            <a:spLocks noGrp="1"/>
          </p:cNvSpPr>
          <p:nvPr>
            <p:ph type="ftr" sz="quarter" idx="10"/>
          </p:nvPr>
        </p:nvSpPr>
        <p:spPr/>
        <p:txBody>
          <a:bodyPr/>
          <a:lstStyle/>
          <a:p>
            <a:r>
              <a:rPr lang="en-US"/>
              <a:t>© 2025 SIGGRAPH. All Rights Reserved.</a:t>
            </a:r>
            <a:endParaRPr lang="en-US" dirty="0"/>
          </a:p>
        </p:txBody>
      </p:sp>
      <p:pic>
        <p:nvPicPr>
          <p:cNvPr id="5" name="courant_long_black.pdf" descr="courant_long_black.pdf">
            <a:extLst>
              <a:ext uri="{FF2B5EF4-FFF2-40B4-BE49-F238E27FC236}">
                <a16:creationId xmlns:a16="http://schemas.microsoft.com/office/drawing/2014/main" id="{62D5FDD6-CA57-976B-D0A3-8656D64EA0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3082" y="6422390"/>
            <a:ext cx="3458918" cy="435610"/>
          </a:xfrm>
          <a:prstGeom prst="rect">
            <a:avLst/>
          </a:prstGeom>
          <a:ln w="12700">
            <a:miter lim="400000"/>
          </a:ln>
        </p:spPr>
      </p:pic>
    </p:spTree>
    <p:extLst>
      <p:ext uri="{BB962C8B-B14F-4D97-AF65-F5344CB8AC3E}">
        <p14:creationId xmlns:p14="http://schemas.microsoft.com/office/powerpoint/2010/main" val="2886876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F11DD-741F-4DEE-90EC-E2B72EA5EBA3}"/>
              </a:ext>
            </a:extLst>
          </p:cNvPr>
          <p:cNvSpPr>
            <a:spLocks noGrp="1"/>
          </p:cNvSpPr>
          <p:nvPr>
            <p:ph type="title"/>
          </p:nvPr>
        </p:nvSpPr>
        <p:spPr/>
        <p:txBody>
          <a:bodyPr/>
          <a:lstStyle/>
          <a:p>
            <a:r>
              <a:rPr lang="en-US" dirty="0"/>
              <a:t>Pipeline</a:t>
            </a:r>
          </a:p>
        </p:txBody>
      </p:sp>
      <p:pic>
        <p:nvPicPr>
          <p:cNvPr id="7" name="Content Placeholder 6">
            <a:extLst>
              <a:ext uri="{FF2B5EF4-FFF2-40B4-BE49-F238E27FC236}">
                <a16:creationId xmlns:a16="http://schemas.microsoft.com/office/drawing/2014/main" id="{00B9E83E-C330-4032-A40C-1E52165D117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29208" y="1865313"/>
            <a:ext cx="5492333" cy="3895725"/>
          </a:xfrm>
        </p:spPr>
      </p:pic>
      <p:sp>
        <p:nvSpPr>
          <p:cNvPr id="4" name="Footer Placeholder 3">
            <a:extLst>
              <a:ext uri="{FF2B5EF4-FFF2-40B4-BE49-F238E27FC236}">
                <a16:creationId xmlns:a16="http://schemas.microsoft.com/office/drawing/2014/main" id="{1E880DFE-30CB-48BD-889A-784E92F3B734}"/>
              </a:ext>
            </a:extLst>
          </p:cNvPr>
          <p:cNvSpPr>
            <a:spLocks noGrp="1"/>
          </p:cNvSpPr>
          <p:nvPr>
            <p:ph type="ftr" sz="quarter" idx="10"/>
          </p:nvPr>
        </p:nvSpPr>
        <p:spPr/>
        <p:txBody>
          <a:bodyPr/>
          <a:lstStyle/>
          <a:p>
            <a:r>
              <a:rPr lang="en-US" dirty="0"/>
              <a:t>© 2025 SIGGRAPH. All Rights Reserved.</a:t>
            </a:r>
          </a:p>
        </p:txBody>
      </p:sp>
      <p:sp>
        <p:nvSpPr>
          <p:cNvPr id="5" name="Slide Number Placeholder 4">
            <a:extLst>
              <a:ext uri="{FF2B5EF4-FFF2-40B4-BE49-F238E27FC236}">
                <a16:creationId xmlns:a16="http://schemas.microsoft.com/office/drawing/2014/main" id="{064C851A-153E-416E-A3C7-ECB4FBC92CB1}"/>
              </a:ext>
            </a:extLst>
          </p:cNvPr>
          <p:cNvSpPr>
            <a:spLocks noGrp="1"/>
          </p:cNvSpPr>
          <p:nvPr>
            <p:ph type="sldNum" sz="quarter" idx="11"/>
          </p:nvPr>
        </p:nvSpPr>
        <p:spPr/>
        <p:txBody>
          <a:bodyPr/>
          <a:lstStyle/>
          <a:p>
            <a:fld id="{C4424D3E-E720-AF46-A7EB-A9B428C5A8BA}" type="slidenum">
              <a:rPr lang="en-US" smtClean="0"/>
              <a:pPr/>
              <a:t>10</a:t>
            </a:fld>
            <a:endParaRPr lang="en-US" dirty="0"/>
          </a:p>
        </p:txBody>
      </p:sp>
      <p:sp>
        <p:nvSpPr>
          <p:cNvPr id="3" name="Freeform: Shape 2">
            <a:extLst>
              <a:ext uri="{FF2B5EF4-FFF2-40B4-BE49-F238E27FC236}">
                <a16:creationId xmlns:a16="http://schemas.microsoft.com/office/drawing/2014/main" id="{43BDCEDE-5B30-4EF1-BD21-26F51DD2916D}"/>
              </a:ext>
            </a:extLst>
          </p:cNvPr>
          <p:cNvSpPr/>
          <p:nvPr/>
        </p:nvSpPr>
        <p:spPr>
          <a:xfrm>
            <a:off x="1737576" y="2884170"/>
            <a:ext cx="2924175" cy="1863090"/>
          </a:xfrm>
          <a:custGeom>
            <a:avLst/>
            <a:gdLst>
              <a:gd name="connsiteX0" fmla="*/ 621030 w 2924175"/>
              <a:gd name="connsiteY0" fmla="*/ 59055 h 1863090"/>
              <a:gd name="connsiteX1" fmla="*/ 1442085 w 2924175"/>
              <a:gd name="connsiteY1" fmla="*/ 28575 h 1863090"/>
              <a:gd name="connsiteX2" fmla="*/ 1472565 w 2924175"/>
              <a:gd name="connsiteY2" fmla="*/ 148590 h 1863090"/>
              <a:gd name="connsiteX3" fmla="*/ 1411605 w 2924175"/>
              <a:gd name="connsiteY3" fmla="*/ 335280 h 1863090"/>
              <a:gd name="connsiteX4" fmla="*/ 1402080 w 2924175"/>
              <a:gd name="connsiteY4" fmla="*/ 424815 h 1863090"/>
              <a:gd name="connsiteX5" fmla="*/ 1453515 w 2924175"/>
              <a:gd name="connsiteY5" fmla="*/ 514350 h 1863090"/>
              <a:gd name="connsiteX6" fmla="*/ 1604010 w 2924175"/>
              <a:gd name="connsiteY6" fmla="*/ 573405 h 1863090"/>
              <a:gd name="connsiteX7" fmla="*/ 1786890 w 2924175"/>
              <a:gd name="connsiteY7" fmla="*/ 542925 h 1863090"/>
              <a:gd name="connsiteX8" fmla="*/ 1876425 w 2924175"/>
              <a:gd name="connsiteY8" fmla="*/ 451485 h 1863090"/>
              <a:gd name="connsiteX9" fmla="*/ 1891665 w 2924175"/>
              <a:gd name="connsiteY9" fmla="*/ 325755 h 1863090"/>
              <a:gd name="connsiteX10" fmla="*/ 1815465 w 2924175"/>
              <a:gd name="connsiteY10" fmla="*/ 106680 h 1863090"/>
              <a:gd name="connsiteX11" fmla="*/ 1864995 w 2924175"/>
              <a:gd name="connsiteY11" fmla="*/ 9525 h 1863090"/>
              <a:gd name="connsiteX12" fmla="*/ 2360295 w 2924175"/>
              <a:gd name="connsiteY12" fmla="*/ 0 h 1863090"/>
              <a:gd name="connsiteX13" fmla="*/ 2346960 w 2924175"/>
              <a:gd name="connsiteY13" fmla="*/ 601980 h 1863090"/>
              <a:gd name="connsiteX14" fmla="*/ 2447925 w 2924175"/>
              <a:gd name="connsiteY14" fmla="*/ 640080 h 1863090"/>
              <a:gd name="connsiteX15" fmla="*/ 2541270 w 2924175"/>
              <a:gd name="connsiteY15" fmla="*/ 533400 h 1863090"/>
              <a:gd name="connsiteX16" fmla="*/ 2668905 w 2924175"/>
              <a:gd name="connsiteY16" fmla="*/ 510540 h 1863090"/>
              <a:gd name="connsiteX17" fmla="*/ 2821305 w 2924175"/>
              <a:gd name="connsiteY17" fmla="*/ 586740 h 1863090"/>
              <a:gd name="connsiteX18" fmla="*/ 2924175 w 2924175"/>
              <a:gd name="connsiteY18" fmla="*/ 758190 h 1863090"/>
              <a:gd name="connsiteX19" fmla="*/ 2920365 w 2924175"/>
              <a:gd name="connsiteY19" fmla="*/ 958215 h 1863090"/>
              <a:gd name="connsiteX20" fmla="*/ 2825115 w 2924175"/>
              <a:gd name="connsiteY20" fmla="*/ 1123950 h 1863090"/>
              <a:gd name="connsiteX21" fmla="*/ 2630805 w 2924175"/>
              <a:gd name="connsiteY21" fmla="*/ 1165860 h 1863090"/>
              <a:gd name="connsiteX22" fmla="*/ 2425065 w 2924175"/>
              <a:gd name="connsiteY22" fmla="*/ 1036320 h 1863090"/>
              <a:gd name="connsiteX23" fmla="*/ 2316480 w 2924175"/>
              <a:gd name="connsiteY23" fmla="*/ 1080135 h 1863090"/>
              <a:gd name="connsiteX24" fmla="*/ 2343150 w 2924175"/>
              <a:gd name="connsiteY24" fmla="*/ 1824990 h 1863090"/>
              <a:gd name="connsiteX25" fmla="*/ 1607820 w 2924175"/>
              <a:gd name="connsiteY25" fmla="*/ 1857375 h 1863090"/>
              <a:gd name="connsiteX26" fmla="*/ 1584960 w 2924175"/>
              <a:gd name="connsiteY26" fmla="*/ 1792605 h 1863090"/>
              <a:gd name="connsiteX27" fmla="*/ 1805940 w 2924175"/>
              <a:gd name="connsiteY27" fmla="*/ 1520190 h 1863090"/>
              <a:gd name="connsiteX28" fmla="*/ 1849755 w 2924175"/>
              <a:gd name="connsiteY28" fmla="*/ 1192530 h 1863090"/>
              <a:gd name="connsiteX29" fmla="*/ 1716405 w 2924175"/>
              <a:gd name="connsiteY29" fmla="*/ 1040130 h 1863090"/>
              <a:gd name="connsiteX30" fmla="*/ 1468755 w 2924175"/>
              <a:gd name="connsiteY30" fmla="*/ 982980 h 1863090"/>
              <a:gd name="connsiteX31" fmla="*/ 1219200 w 2924175"/>
              <a:gd name="connsiteY31" fmla="*/ 1061085 h 1863090"/>
              <a:gd name="connsiteX32" fmla="*/ 1078230 w 2924175"/>
              <a:gd name="connsiteY32" fmla="*/ 1224915 h 1863090"/>
              <a:gd name="connsiteX33" fmla="*/ 1152525 w 2924175"/>
              <a:gd name="connsiteY33" fmla="*/ 1560195 h 1863090"/>
              <a:gd name="connsiteX34" fmla="*/ 1371600 w 2924175"/>
              <a:gd name="connsiteY34" fmla="*/ 1754505 h 1863090"/>
              <a:gd name="connsiteX35" fmla="*/ 1348740 w 2924175"/>
              <a:gd name="connsiteY35" fmla="*/ 1847850 h 1863090"/>
              <a:gd name="connsiteX36" fmla="*/ 668655 w 2924175"/>
              <a:gd name="connsiteY36" fmla="*/ 1863090 h 1863090"/>
              <a:gd name="connsiteX37" fmla="*/ 676275 w 2924175"/>
              <a:gd name="connsiteY37" fmla="*/ 1192530 h 1863090"/>
              <a:gd name="connsiteX38" fmla="*/ 581025 w 2924175"/>
              <a:gd name="connsiteY38" fmla="*/ 1129665 h 1863090"/>
              <a:gd name="connsiteX39" fmla="*/ 375285 w 2924175"/>
              <a:gd name="connsiteY39" fmla="*/ 1283970 h 1863090"/>
              <a:gd name="connsiteX40" fmla="*/ 205740 w 2924175"/>
              <a:gd name="connsiteY40" fmla="*/ 1287780 h 1863090"/>
              <a:gd name="connsiteX41" fmla="*/ 60960 w 2924175"/>
              <a:gd name="connsiteY41" fmla="*/ 1190625 h 1863090"/>
              <a:gd name="connsiteX42" fmla="*/ 0 w 2924175"/>
              <a:gd name="connsiteY42" fmla="*/ 937260 h 1863090"/>
              <a:gd name="connsiteX43" fmla="*/ 49530 w 2924175"/>
              <a:gd name="connsiteY43" fmla="*/ 731520 h 1863090"/>
              <a:gd name="connsiteX44" fmla="*/ 165735 w 2924175"/>
              <a:gd name="connsiteY44" fmla="*/ 621030 h 1863090"/>
              <a:gd name="connsiteX45" fmla="*/ 316230 w 2924175"/>
              <a:gd name="connsiteY45" fmla="*/ 601980 h 1863090"/>
              <a:gd name="connsiteX46" fmla="*/ 485775 w 2924175"/>
              <a:gd name="connsiteY46" fmla="*/ 716280 h 1863090"/>
              <a:gd name="connsiteX47" fmla="*/ 626745 w 2924175"/>
              <a:gd name="connsiteY47" fmla="*/ 729615 h 1863090"/>
              <a:gd name="connsiteX48" fmla="*/ 672465 w 2924175"/>
              <a:gd name="connsiteY48" fmla="*/ 659130 h 1863090"/>
              <a:gd name="connsiteX49" fmla="*/ 621030 w 2924175"/>
              <a:gd name="connsiteY49" fmla="*/ 59055 h 1863090"/>
              <a:gd name="connsiteX0" fmla="*/ 621030 w 2924175"/>
              <a:gd name="connsiteY0" fmla="*/ 59055 h 1863090"/>
              <a:gd name="connsiteX1" fmla="*/ 1442085 w 2924175"/>
              <a:gd name="connsiteY1" fmla="*/ 28575 h 1863090"/>
              <a:gd name="connsiteX2" fmla="*/ 1472565 w 2924175"/>
              <a:gd name="connsiteY2" fmla="*/ 148590 h 1863090"/>
              <a:gd name="connsiteX3" fmla="*/ 1411605 w 2924175"/>
              <a:gd name="connsiteY3" fmla="*/ 335280 h 1863090"/>
              <a:gd name="connsiteX4" fmla="*/ 1402080 w 2924175"/>
              <a:gd name="connsiteY4" fmla="*/ 424815 h 1863090"/>
              <a:gd name="connsiteX5" fmla="*/ 1453515 w 2924175"/>
              <a:gd name="connsiteY5" fmla="*/ 514350 h 1863090"/>
              <a:gd name="connsiteX6" fmla="*/ 1604010 w 2924175"/>
              <a:gd name="connsiteY6" fmla="*/ 573405 h 1863090"/>
              <a:gd name="connsiteX7" fmla="*/ 1786890 w 2924175"/>
              <a:gd name="connsiteY7" fmla="*/ 542925 h 1863090"/>
              <a:gd name="connsiteX8" fmla="*/ 1876425 w 2924175"/>
              <a:gd name="connsiteY8" fmla="*/ 451485 h 1863090"/>
              <a:gd name="connsiteX9" fmla="*/ 1891665 w 2924175"/>
              <a:gd name="connsiteY9" fmla="*/ 325755 h 1863090"/>
              <a:gd name="connsiteX10" fmla="*/ 1815465 w 2924175"/>
              <a:gd name="connsiteY10" fmla="*/ 106680 h 1863090"/>
              <a:gd name="connsiteX11" fmla="*/ 1864995 w 2924175"/>
              <a:gd name="connsiteY11" fmla="*/ 9525 h 1863090"/>
              <a:gd name="connsiteX12" fmla="*/ 2360295 w 2924175"/>
              <a:gd name="connsiteY12" fmla="*/ 0 h 1863090"/>
              <a:gd name="connsiteX13" fmla="*/ 2346960 w 2924175"/>
              <a:gd name="connsiteY13" fmla="*/ 601980 h 1863090"/>
              <a:gd name="connsiteX14" fmla="*/ 2447925 w 2924175"/>
              <a:gd name="connsiteY14" fmla="*/ 640080 h 1863090"/>
              <a:gd name="connsiteX15" fmla="*/ 2541270 w 2924175"/>
              <a:gd name="connsiteY15" fmla="*/ 533400 h 1863090"/>
              <a:gd name="connsiteX16" fmla="*/ 2668905 w 2924175"/>
              <a:gd name="connsiteY16" fmla="*/ 510540 h 1863090"/>
              <a:gd name="connsiteX17" fmla="*/ 2821305 w 2924175"/>
              <a:gd name="connsiteY17" fmla="*/ 586740 h 1863090"/>
              <a:gd name="connsiteX18" fmla="*/ 2924175 w 2924175"/>
              <a:gd name="connsiteY18" fmla="*/ 758190 h 1863090"/>
              <a:gd name="connsiteX19" fmla="*/ 2920365 w 2924175"/>
              <a:gd name="connsiteY19" fmla="*/ 958215 h 1863090"/>
              <a:gd name="connsiteX20" fmla="*/ 2825115 w 2924175"/>
              <a:gd name="connsiteY20" fmla="*/ 1123950 h 1863090"/>
              <a:gd name="connsiteX21" fmla="*/ 2630805 w 2924175"/>
              <a:gd name="connsiteY21" fmla="*/ 1165860 h 1863090"/>
              <a:gd name="connsiteX22" fmla="*/ 2425065 w 2924175"/>
              <a:gd name="connsiteY22" fmla="*/ 1036320 h 1863090"/>
              <a:gd name="connsiteX23" fmla="*/ 2316480 w 2924175"/>
              <a:gd name="connsiteY23" fmla="*/ 1080135 h 1863090"/>
              <a:gd name="connsiteX24" fmla="*/ 2343150 w 2924175"/>
              <a:gd name="connsiteY24" fmla="*/ 1824990 h 1863090"/>
              <a:gd name="connsiteX25" fmla="*/ 1607820 w 2924175"/>
              <a:gd name="connsiteY25" fmla="*/ 1857375 h 1863090"/>
              <a:gd name="connsiteX26" fmla="*/ 1584960 w 2924175"/>
              <a:gd name="connsiteY26" fmla="*/ 1792605 h 1863090"/>
              <a:gd name="connsiteX27" fmla="*/ 1805940 w 2924175"/>
              <a:gd name="connsiteY27" fmla="*/ 1520190 h 1863090"/>
              <a:gd name="connsiteX28" fmla="*/ 1849755 w 2924175"/>
              <a:gd name="connsiteY28" fmla="*/ 1192530 h 1863090"/>
              <a:gd name="connsiteX29" fmla="*/ 1716405 w 2924175"/>
              <a:gd name="connsiteY29" fmla="*/ 1040130 h 1863090"/>
              <a:gd name="connsiteX30" fmla="*/ 1468755 w 2924175"/>
              <a:gd name="connsiteY30" fmla="*/ 982980 h 1863090"/>
              <a:gd name="connsiteX31" fmla="*/ 1219200 w 2924175"/>
              <a:gd name="connsiteY31" fmla="*/ 1061085 h 1863090"/>
              <a:gd name="connsiteX32" fmla="*/ 1078230 w 2924175"/>
              <a:gd name="connsiteY32" fmla="*/ 1224915 h 1863090"/>
              <a:gd name="connsiteX33" fmla="*/ 1152525 w 2924175"/>
              <a:gd name="connsiteY33" fmla="*/ 1560195 h 1863090"/>
              <a:gd name="connsiteX34" fmla="*/ 1371600 w 2924175"/>
              <a:gd name="connsiteY34" fmla="*/ 1754505 h 1863090"/>
              <a:gd name="connsiteX35" fmla="*/ 1348740 w 2924175"/>
              <a:gd name="connsiteY35" fmla="*/ 1847850 h 1863090"/>
              <a:gd name="connsiteX36" fmla="*/ 668655 w 2924175"/>
              <a:gd name="connsiteY36" fmla="*/ 1863090 h 1863090"/>
              <a:gd name="connsiteX37" fmla="*/ 676275 w 2924175"/>
              <a:gd name="connsiteY37" fmla="*/ 1192530 h 1863090"/>
              <a:gd name="connsiteX38" fmla="*/ 581025 w 2924175"/>
              <a:gd name="connsiteY38" fmla="*/ 1129665 h 1863090"/>
              <a:gd name="connsiteX39" fmla="*/ 375285 w 2924175"/>
              <a:gd name="connsiteY39" fmla="*/ 1283970 h 1863090"/>
              <a:gd name="connsiteX40" fmla="*/ 205740 w 2924175"/>
              <a:gd name="connsiteY40" fmla="*/ 1287780 h 1863090"/>
              <a:gd name="connsiteX41" fmla="*/ 60960 w 2924175"/>
              <a:gd name="connsiteY41" fmla="*/ 1190625 h 1863090"/>
              <a:gd name="connsiteX42" fmla="*/ 0 w 2924175"/>
              <a:gd name="connsiteY42" fmla="*/ 937260 h 1863090"/>
              <a:gd name="connsiteX43" fmla="*/ 49530 w 2924175"/>
              <a:gd name="connsiteY43" fmla="*/ 731520 h 1863090"/>
              <a:gd name="connsiteX44" fmla="*/ 165735 w 2924175"/>
              <a:gd name="connsiteY44" fmla="*/ 621030 h 1863090"/>
              <a:gd name="connsiteX45" fmla="*/ 316230 w 2924175"/>
              <a:gd name="connsiteY45" fmla="*/ 601980 h 1863090"/>
              <a:gd name="connsiteX46" fmla="*/ 485775 w 2924175"/>
              <a:gd name="connsiteY46" fmla="*/ 716280 h 1863090"/>
              <a:gd name="connsiteX47" fmla="*/ 622935 w 2924175"/>
              <a:gd name="connsiteY47" fmla="*/ 739140 h 1863090"/>
              <a:gd name="connsiteX48" fmla="*/ 672465 w 2924175"/>
              <a:gd name="connsiteY48" fmla="*/ 659130 h 1863090"/>
              <a:gd name="connsiteX49" fmla="*/ 621030 w 2924175"/>
              <a:gd name="connsiteY49" fmla="*/ 59055 h 1863090"/>
              <a:gd name="connsiteX0" fmla="*/ 621030 w 2924175"/>
              <a:gd name="connsiteY0" fmla="*/ 59055 h 1863090"/>
              <a:gd name="connsiteX1" fmla="*/ 1442085 w 2924175"/>
              <a:gd name="connsiteY1" fmla="*/ 28575 h 1863090"/>
              <a:gd name="connsiteX2" fmla="*/ 1472565 w 2924175"/>
              <a:gd name="connsiteY2" fmla="*/ 148590 h 1863090"/>
              <a:gd name="connsiteX3" fmla="*/ 1411605 w 2924175"/>
              <a:gd name="connsiteY3" fmla="*/ 335280 h 1863090"/>
              <a:gd name="connsiteX4" fmla="*/ 1402080 w 2924175"/>
              <a:gd name="connsiteY4" fmla="*/ 424815 h 1863090"/>
              <a:gd name="connsiteX5" fmla="*/ 1453515 w 2924175"/>
              <a:gd name="connsiteY5" fmla="*/ 514350 h 1863090"/>
              <a:gd name="connsiteX6" fmla="*/ 1604010 w 2924175"/>
              <a:gd name="connsiteY6" fmla="*/ 573405 h 1863090"/>
              <a:gd name="connsiteX7" fmla="*/ 1786890 w 2924175"/>
              <a:gd name="connsiteY7" fmla="*/ 542925 h 1863090"/>
              <a:gd name="connsiteX8" fmla="*/ 1876425 w 2924175"/>
              <a:gd name="connsiteY8" fmla="*/ 451485 h 1863090"/>
              <a:gd name="connsiteX9" fmla="*/ 1891665 w 2924175"/>
              <a:gd name="connsiteY9" fmla="*/ 325755 h 1863090"/>
              <a:gd name="connsiteX10" fmla="*/ 1815465 w 2924175"/>
              <a:gd name="connsiteY10" fmla="*/ 106680 h 1863090"/>
              <a:gd name="connsiteX11" fmla="*/ 1864995 w 2924175"/>
              <a:gd name="connsiteY11" fmla="*/ 9525 h 1863090"/>
              <a:gd name="connsiteX12" fmla="*/ 2360295 w 2924175"/>
              <a:gd name="connsiteY12" fmla="*/ 0 h 1863090"/>
              <a:gd name="connsiteX13" fmla="*/ 2346960 w 2924175"/>
              <a:gd name="connsiteY13" fmla="*/ 601980 h 1863090"/>
              <a:gd name="connsiteX14" fmla="*/ 2447925 w 2924175"/>
              <a:gd name="connsiteY14" fmla="*/ 640080 h 1863090"/>
              <a:gd name="connsiteX15" fmla="*/ 2541270 w 2924175"/>
              <a:gd name="connsiteY15" fmla="*/ 533400 h 1863090"/>
              <a:gd name="connsiteX16" fmla="*/ 2668905 w 2924175"/>
              <a:gd name="connsiteY16" fmla="*/ 510540 h 1863090"/>
              <a:gd name="connsiteX17" fmla="*/ 2821305 w 2924175"/>
              <a:gd name="connsiteY17" fmla="*/ 586740 h 1863090"/>
              <a:gd name="connsiteX18" fmla="*/ 2924175 w 2924175"/>
              <a:gd name="connsiteY18" fmla="*/ 758190 h 1863090"/>
              <a:gd name="connsiteX19" fmla="*/ 2920365 w 2924175"/>
              <a:gd name="connsiteY19" fmla="*/ 958215 h 1863090"/>
              <a:gd name="connsiteX20" fmla="*/ 2825115 w 2924175"/>
              <a:gd name="connsiteY20" fmla="*/ 1123950 h 1863090"/>
              <a:gd name="connsiteX21" fmla="*/ 2630805 w 2924175"/>
              <a:gd name="connsiteY21" fmla="*/ 1165860 h 1863090"/>
              <a:gd name="connsiteX22" fmla="*/ 2425065 w 2924175"/>
              <a:gd name="connsiteY22" fmla="*/ 1036320 h 1863090"/>
              <a:gd name="connsiteX23" fmla="*/ 2316480 w 2924175"/>
              <a:gd name="connsiteY23" fmla="*/ 1080135 h 1863090"/>
              <a:gd name="connsiteX24" fmla="*/ 2343150 w 2924175"/>
              <a:gd name="connsiteY24" fmla="*/ 1824990 h 1863090"/>
              <a:gd name="connsiteX25" fmla="*/ 1607820 w 2924175"/>
              <a:gd name="connsiteY25" fmla="*/ 1857375 h 1863090"/>
              <a:gd name="connsiteX26" fmla="*/ 1584960 w 2924175"/>
              <a:gd name="connsiteY26" fmla="*/ 1792605 h 1863090"/>
              <a:gd name="connsiteX27" fmla="*/ 1805940 w 2924175"/>
              <a:gd name="connsiteY27" fmla="*/ 1520190 h 1863090"/>
              <a:gd name="connsiteX28" fmla="*/ 1849755 w 2924175"/>
              <a:gd name="connsiteY28" fmla="*/ 1192530 h 1863090"/>
              <a:gd name="connsiteX29" fmla="*/ 1716405 w 2924175"/>
              <a:gd name="connsiteY29" fmla="*/ 1040130 h 1863090"/>
              <a:gd name="connsiteX30" fmla="*/ 1468755 w 2924175"/>
              <a:gd name="connsiteY30" fmla="*/ 982980 h 1863090"/>
              <a:gd name="connsiteX31" fmla="*/ 1219200 w 2924175"/>
              <a:gd name="connsiteY31" fmla="*/ 1061085 h 1863090"/>
              <a:gd name="connsiteX32" fmla="*/ 1078230 w 2924175"/>
              <a:gd name="connsiteY32" fmla="*/ 1224915 h 1863090"/>
              <a:gd name="connsiteX33" fmla="*/ 1152525 w 2924175"/>
              <a:gd name="connsiteY33" fmla="*/ 1560195 h 1863090"/>
              <a:gd name="connsiteX34" fmla="*/ 1371600 w 2924175"/>
              <a:gd name="connsiteY34" fmla="*/ 1754505 h 1863090"/>
              <a:gd name="connsiteX35" fmla="*/ 1348740 w 2924175"/>
              <a:gd name="connsiteY35" fmla="*/ 1847850 h 1863090"/>
              <a:gd name="connsiteX36" fmla="*/ 668655 w 2924175"/>
              <a:gd name="connsiteY36" fmla="*/ 1863090 h 1863090"/>
              <a:gd name="connsiteX37" fmla="*/ 676275 w 2924175"/>
              <a:gd name="connsiteY37" fmla="*/ 1192530 h 1863090"/>
              <a:gd name="connsiteX38" fmla="*/ 581025 w 2924175"/>
              <a:gd name="connsiteY38" fmla="*/ 1129665 h 1863090"/>
              <a:gd name="connsiteX39" fmla="*/ 375285 w 2924175"/>
              <a:gd name="connsiteY39" fmla="*/ 1283970 h 1863090"/>
              <a:gd name="connsiteX40" fmla="*/ 205740 w 2924175"/>
              <a:gd name="connsiteY40" fmla="*/ 1287780 h 1863090"/>
              <a:gd name="connsiteX41" fmla="*/ 60960 w 2924175"/>
              <a:gd name="connsiteY41" fmla="*/ 1190625 h 1863090"/>
              <a:gd name="connsiteX42" fmla="*/ 0 w 2924175"/>
              <a:gd name="connsiteY42" fmla="*/ 937260 h 1863090"/>
              <a:gd name="connsiteX43" fmla="*/ 49530 w 2924175"/>
              <a:gd name="connsiteY43" fmla="*/ 731520 h 1863090"/>
              <a:gd name="connsiteX44" fmla="*/ 165735 w 2924175"/>
              <a:gd name="connsiteY44" fmla="*/ 621030 h 1863090"/>
              <a:gd name="connsiteX45" fmla="*/ 316230 w 2924175"/>
              <a:gd name="connsiteY45" fmla="*/ 601980 h 1863090"/>
              <a:gd name="connsiteX46" fmla="*/ 483870 w 2924175"/>
              <a:gd name="connsiteY46" fmla="*/ 725805 h 1863090"/>
              <a:gd name="connsiteX47" fmla="*/ 622935 w 2924175"/>
              <a:gd name="connsiteY47" fmla="*/ 739140 h 1863090"/>
              <a:gd name="connsiteX48" fmla="*/ 672465 w 2924175"/>
              <a:gd name="connsiteY48" fmla="*/ 659130 h 1863090"/>
              <a:gd name="connsiteX49" fmla="*/ 621030 w 2924175"/>
              <a:gd name="connsiteY49" fmla="*/ 59055 h 186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24175" h="1863090">
                <a:moveTo>
                  <a:pt x="621030" y="59055"/>
                </a:moveTo>
                <a:lnTo>
                  <a:pt x="1442085" y="28575"/>
                </a:lnTo>
                <a:lnTo>
                  <a:pt x="1472565" y="148590"/>
                </a:lnTo>
                <a:lnTo>
                  <a:pt x="1411605" y="335280"/>
                </a:lnTo>
                <a:lnTo>
                  <a:pt x="1402080" y="424815"/>
                </a:lnTo>
                <a:lnTo>
                  <a:pt x="1453515" y="514350"/>
                </a:lnTo>
                <a:lnTo>
                  <a:pt x="1604010" y="573405"/>
                </a:lnTo>
                <a:lnTo>
                  <a:pt x="1786890" y="542925"/>
                </a:lnTo>
                <a:lnTo>
                  <a:pt x="1876425" y="451485"/>
                </a:lnTo>
                <a:lnTo>
                  <a:pt x="1891665" y="325755"/>
                </a:lnTo>
                <a:lnTo>
                  <a:pt x="1815465" y="106680"/>
                </a:lnTo>
                <a:lnTo>
                  <a:pt x="1864995" y="9525"/>
                </a:lnTo>
                <a:lnTo>
                  <a:pt x="2360295" y="0"/>
                </a:lnTo>
                <a:lnTo>
                  <a:pt x="2346960" y="601980"/>
                </a:lnTo>
                <a:lnTo>
                  <a:pt x="2447925" y="640080"/>
                </a:lnTo>
                <a:lnTo>
                  <a:pt x="2541270" y="533400"/>
                </a:lnTo>
                <a:lnTo>
                  <a:pt x="2668905" y="510540"/>
                </a:lnTo>
                <a:lnTo>
                  <a:pt x="2821305" y="586740"/>
                </a:lnTo>
                <a:lnTo>
                  <a:pt x="2924175" y="758190"/>
                </a:lnTo>
                <a:lnTo>
                  <a:pt x="2920365" y="958215"/>
                </a:lnTo>
                <a:lnTo>
                  <a:pt x="2825115" y="1123950"/>
                </a:lnTo>
                <a:lnTo>
                  <a:pt x="2630805" y="1165860"/>
                </a:lnTo>
                <a:lnTo>
                  <a:pt x="2425065" y="1036320"/>
                </a:lnTo>
                <a:lnTo>
                  <a:pt x="2316480" y="1080135"/>
                </a:lnTo>
                <a:lnTo>
                  <a:pt x="2343150" y="1824990"/>
                </a:lnTo>
                <a:lnTo>
                  <a:pt x="1607820" y="1857375"/>
                </a:lnTo>
                <a:lnTo>
                  <a:pt x="1584960" y="1792605"/>
                </a:lnTo>
                <a:lnTo>
                  <a:pt x="1805940" y="1520190"/>
                </a:lnTo>
                <a:lnTo>
                  <a:pt x="1849755" y="1192530"/>
                </a:lnTo>
                <a:lnTo>
                  <a:pt x="1716405" y="1040130"/>
                </a:lnTo>
                <a:lnTo>
                  <a:pt x="1468755" y="982980"/>
                </a:lnTo>
                <a:lnTo>
                  <a:pt x="1219200" y="1061085"/>
                </a:lnTo>
                <a:lnTo>
                  <a:pt x="1078230" y="1224915"/>
                </a:lnTo>
                <a:lnTo>
                  <a:pt x="1152525" y="1560195"/>
                </a:lnTo>
                <a:lnTo>
                  <a:pt x="1371600" y="1754505"/>
                </a:lnTo>
                <a:lnTo>
                  <a:pt x="1348740" y="1847850"/>
                </a:lnTo>
                <a:lnTo>
                  <a:pt x="668655" y="1863090"/>
                </a:lnTo>
                <a:lnTo>
                  <a:pt x="676275" y="1192530"/>
                </a:lnTo>
                <a:lnTo>
                  <a:pt x="581025" y="1129665"/>
                </a:lnTo>
                <a:lnTo>
                  <a:pt x="375285" y="1283970"/>
                </a:lnTo>
                <a:lnTo>
                  <a:pt x="205740" y="1287780"/>
                </a:lnTo>
                <a:lnTo>
                  <a:pt x="60960" y="1190625"/>
                </a:lnTo>
                <a:lnTo>
                  <a:pt x="0" y="937260"/>
                </a:lnTo>
                <a:lnTo>
                  <a:pt x="49530" y="731520"/>
                </a:lnTo>
                <a:lnTo>
                  <a:pt x="165735" y="621030"/>
                </a:lnTo>
                <a:lnTo>
                  <a:pt x="316230" y="601980"/>
                </a:lnTo>
                <a:lnTo>
                  <a:pt x="483870" y="725805"/>
                </a:lnTo>
                <a:lnTo>
                  <a:pt x="622935" y="739140"/>
                </a:lnTo>
                <a:lnTo>
                  <a:pt x="672465" y="659130"/>
                </a:lnTo>
                <a:lnTo>
                  <a:pt x="621030" y="59055"/>
                </a:lnTo>
                <a:close/>
              </a:path>
            </a:pathLst>
          </a:custGeom>
          <a:no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8C46073-ACA6-48EF-9967-CEDAD25F1154}"/>
              </a:ext>
            </a:extLst>
          </p:cNvPr>
          <p:cNvSpPr txBox="1"/>
          <p:nvPr/>
        </p:nvSpPr>
        <p:spPr>
          <a:xfrm>
            <a:off x="2051258" y="5761038"/>
            <a:ext cx="2233945" cy="414985"/>
          </a:xfrm>
          <a:prstGeom prst="rect">
            <a:avLst/>
          </a:prstGeom>
          <a:noFill/>
        </p:spPr>
        <p:txBody>
          <a:bodyPr wrap="none" lIns="0" rtlCol="0">
            <a:spAutoFit/>
          </a:bodyPr>
          <a:lstStyle/>
          <a:p>
            <a:pPr algn="l">
              <a:lnSpc>
                <a:spcPct val="130000"/>
              </a:lnSpc>
              <a:spcAft>
                <a:spcPts val="600"/>
              </a:spcAft>
              <a:buClr>
                <a:schemeClr val="accent4"/>
              </a:buClr>
            </a:pPr>
            <a:r>
              <a:rPr lang="en-US" dirty="0"/>
              <a:t>simplicial embedding</a:t>
            </a:r>
          </a:p>
        </p:txBody>
      </p:sp>
      <p:sp>
        <p:nvSpPr>
          <p:cNvPr id="11" name="TextBox 10">
            <a:extLst>
              <a:ext uri="{FF2B5EF4-FFF2-40B4-BE49-F238E27FC236}">
                <a16:creationId xmlns:a16="http://schemas.microsoft.com/office/drawing/2014/main" id="{9D0D0C9B-961B-4FC5-BB72-42BF1DAF5495}"/>
              </a:ext>
            </a:extLst>
          </p:cNvPr>
          <p:cNvSpPr txBox="1"/>
          <p:nvPr/>
        </p:nvSpPr>
        <p:spPr>
          <a:xfrm>
            <a:off x="6270459" y="1865313"/>
            <a:ext cx="5492333" cy="1649169"/>
          </a:xfrm>
          <a:prstGeom prst="rect">
            <a:avLst/>
          </a:prstGeom>
          <a:noFill/>
        </p:spPr>
        <p:txBody>
          <a:bodyPr wrap="square" lIns="0" rtlCol="0">
            <a:spAutoFit/>
          </a:bodyPr>
          <a:lstStyle/>
          <a:p>
            <a:pPr marL="236538" indent="-236538">
              <a:lnSpc>
                <a:spcPct val="130000"/>
              </a:lnSpc>
              <a:spcAft>
                <a:spcPts val="600"/>
              </a:spcAft>
              <a:buClr>
                <a:schemeClr val="accent4"/>
              </a:buClr>
              <a:buFont typeface="Arial" panose="020B0604020202020204" pitchFamily="34" charset="0"/>
              <a:buChar char="•"/>
            </a:pPr>
            <a:r>
              <a:rPr lang="en-US" dirty="0"/>
              <a:t>Embed input in volumetric mesh</a:t>
            </a:r>
          </a:p>
          <a:p>
            <a:pPr marL="236538" indent="-236538">
              <a:lnSpc>
                <a:spcPct val="130000"/>
              </a:lnSpc>
              <a:spcAft>
                <a:spcPts val="600"/>
              </a:spcAft>
              <a:buClr>
                <a:schemeClr val="accent4"/>
              </a:buClr>
              <a:buFont typeface="Arial" panose="020B0604020202020204" pitchFamily="34" charset="0"/>
              <a:buChar char="•"/>
            </a:pPr>
            <a:r>
              <a:rPr lang="en-US" dirty="0"/>
              <a:t>Mesh must be a </a:t>
            </a:r>
            <a:r>
              <a:rPr lang="en-US" dirty="0">
                <a:solidFill>
                  <a:schemeClr val="accent1"/>
                </a:solidFill>
              </a:rPr>
              <a:t>simplicial embedding</a:t>
            </a:r>
            <a:r>
              <a:rPr lang="en-US" dirty="0"/>
              <a:t> of the input</a:t>
            </a:r>
          </a:p>
          <a:p>
            <a:pPr marL="236538" indent="-236538">
              <a:lnSpc>
                <a:spcPct val="130000"/>
              </a:lnSpc>
              <a:spcAft>
                <a:spcPts val="600"/>
              </a:spcAft>
              <a:buClr>
                <a:schemeClr val="accent4"/>
              </a:buClr>
              <a:buFont typeface="Arial" panose="020B0604020202020204" pitchFamily="34" charset="0"/>
              <a:buChar char="•"/>
            </a:pPr>
            <a:r>
              <a:rPr lang="en-US" dirty="0"/>
              <a:t>Any volumetric mesh can be converted into a simplicial embedding</a:t>
            </a:r>
          </a:p>
        </p:txBody>
      </p:sp>
    </p:spTree>
    <p:extLst>
      <p:ext uri="{BB962C8B-B14F-4D97-AF65-F5344CB8AC3E}">
        <p14:creationId xmlns:p14="http://schemas.microsoft.com/office/powerpoint/2010/main" val="28357214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10" presetClass="exit" presetSubtype="0" fill="hold" grpId="0" nodeType="after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6">
            <a:extLst>
              <a:ext uri="{FF2B5EF4-FFF2-40B4-BE49-F238E27FC236}">
                <a16:creationId xmlns:a16="http://schemas.microsoft.com/office/drawing/2014/main" id="{8B6E8F52-F261-4B24-8A15-68BE860A4F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208" y="1865311"/>
            <a:ext cx="5492333" cy="3895725"/>
          </a:xfrm>
          <a:prstGeom prst="rect">
            <a:avLst/>
          </a:prstGeom>
        </p:spPr>
      </p:pic>
      <p:sp>
        <p:nvSpPr>
          <p:cNvPr id="2" name="Title 1">
            <a:extLst>
              <a:ext uri="{FF2B5EF4-FFF2-40B4-BE49-F238E27FC236}">
                <a16:creationId xmlns:a16="http://schemas.microsoft.com/office/drawing/2014/main" id="{2C0F11DD-741F-4DEE-90EC-E2B72EA5EBA3}"/>
              </a:ext>
            </a:extLst>
          </p:cNvPr>
          <p:cNvSpPr>
            <a:spLocks noGrp="1"/>
          </p:cNvSpPr>
          <p:nvPr>
            <p:ph type="title"/>
          </p:nvPr>
        </p:nvSpPr>
        <p:spPr/>
        <p:txBody>
          <a:bodyPr/>
          <a:lstStyle/>
          <a:p>
            <a:r>
              <a:rPr lang="en-US" dirty="0"/>
              <a:t>Pipeline</a:t>
            </a:r>
          </a:p>
        </p:txBody>
      </p:sp>
      <p:pic>
        <p:nvPicPr>
          <p:cNvPr id="7" name="Content Placeholder 6">
            <a:extLst>
              <a:ext uri="{FF2B5EF4-FFF2-40B4-BE49-F238E27FC236}">
                <a16:creationId xmlns:a16="http://schemas.microsoft.com/office/drawing/2014/main" id="{08C259FC-778E-4DC5-925E-939053224986}"/>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429208" y="1865312"/>
            <a:ext cx="5492333" cy="3895725"/>
          </a:xfrm>
        </p:spPr>
      </p:pic>
      <p:sp>
        <p:nvSpPr>
          <p:cNvPr id="4" name="Footer Placeholder 3">
            <a:extLst>
              <a:ext uri="{FF2B5EF4-FFF2-40B4-BE49-F238E27FC236}">
                <a16:creationId xmlns:a16="http://schemas.microsoft.com/office/drawing/2014/main" id="{1E880DFE-30CB-48BD-889A-784E92F3B734}"/>
              </a:ext>
            </a:extLst>
          </p:cNvPr>
          <p:cNvSpPr>
            <a:spLocks noGrp="1"/>
          </p:cNvSpPr>
          <p:nvPr>
            <p:ph type="ftr" sz="quarter" idx="10"/>
          </p:nvPr>
        </p:nvSpPr>
        <p:spPr/>
        <p:txBody>
          <a:bodyPr/>
          <a:lstStyle/>
          <a:p>
            <a:r>
              <a:rPr lang="en-US"/>
              <a:t>© 2025 SIGGRAPH. All Rights Reserved.</a:t>
            </a:r>
            <a:endParaRPr lang="en-US" dirty="0"/>
          </a:p>
        </p:txBody>
      </p:sp>
      <p:sp>
        <p:nvSpPr>
          <p:cNvPr id="5" name="Slide Number Placeholder 4">
            <a:extLst>
              <a:ext uri="{FF2B5EF4-FFF2-40B4-BE49-F238E27FC236}">
                <a16:creationId xmlns:a16="http://schemas.microsoft.com/office/drawing/2014/main" id="{064C851A-153E-416E-A3C7-ECB4FBC92CB1}"/>
              </a:ext>
            </a:extLst>
          </p:cNvPr>
          <p:cNvSpPr>
            <a:spLocks noGrp="1"/>
          </p:cNvSpPr>
          <p:nvPr>
            <p:ph type="sldNum" sz="quarter" idx="11"/>
          </p:nvPr>
        </p:nvSpPr>
        <p:spPr/>
        <p:txBody>
          <a:bodyPr/>
          <a:lstStyle/>
          <a:p>
            <a:fld id="{C4424D3E-E720-AF46-A7EB-A9B428C5A8BA}" type="slidenum">
              <a:rPr lang="en-US" smtClean="0"/>
              <a:pPr/>
              <a:t>11</a:t>
            </a:fld>
            <a:endParaRPr lang="en-US" dirty="0"/>
          </a:p>
        </p:txBody>
      </p:sp>
      <p:sp>
        <p:nvSpPr>
          <p:cNvPr id="11" name="TextBox 10">
            <a:extLst>
              <a:ext uri="{FF2B5EF4-FFF2-40B4-BE49-F238E27FC236}">
                <a16:creationId xmlns:a16="http://schemas.microsoft.com/office/drawing/2014/main" id="{AC5EB074-D056-43F9-A573-2B7EF44AC4DA}"/>
              </a:ext>
            </a:extLst>
          </p:cNvPr>
          <p:cNvSpPr txBox="1"/>
          <p:nvPr/>
        </p:nvSpPr>
        <p:spPr>
          <a:xfrm>
            <a:off x="2213642" y="5761037"/>
            <a:ext cx="1909177" cy="414985"/>
          </a:xfrm>
          <a:prstGeom prst="rect">
            <a:avLst/>
          </a:prstGeom>
          <a:noFill/>
        </p:spPr>
        <p:txBody>
          <a:bodyPr wrap="none" lIns="0" rtlCol="0">
            <a:spAutoFit/>
          </a:bodyPr>
          <a:lstStyle/>
          <a:p>
            <a:pPr algn="l">
              <a:lnSpc>
                <a:spcPct val="130000"/>
              </a:lnSpc>
              <a:spcAft>
                <a:spcPts val="600"/>
              </a:spcAft>
              <a:buClr>
                <a:schemeClr val="accent4"/>
              </a:buClr>
            </a:pPr>
            <a:r>
              <a:rPr lang="en-US" dirty="0"/>
              <a:t>offset initialization</a:t>
            </a:r>
          </a:p>
        </p:txBody>
      </p:sp>
      <p:sp>
        <p:nvSpPr>
          <p:cNvPr id="15" name="TextBox 14">
            <a:extLst>
              <a:ext uri="{FF2B5EF4-FFF2-40B4-BE49-F238E27FC236}">
                <a16:creationId xmlns:a16="http://schemas.microsoft.com/office/drawing/2014/main" id="{50D294C1-F955-4EF2-B56D-C0DEFCC379C6}"/>
              </a:ext>
            </a:extLst>
          </p:cNvPr>
          <p:cNvSpPr txBox="1"/>
          <p:nvPr/>
        </p:nvSpPr>
        <p:spPr>
          <a:xfrm>
            <a:off x="6270459" y="1865312"/>
            <a:ext cx="5671606" cy="2086212"/>
          </a:xfrm>
          <a:prstGeom prst="rect">
            <a:avLst/>
          </a:prstGeom>
          <a:noFill/>
        </p:spPr>
        <p:txBody>
          <a:bodyPr wrap="square" lIns="0" rtlCol="0">
            <a:spAutoFit/>
          </a:bodyPr>
          <a:lstStyle/>
          <a:p>
            <a:pPr marL="236538" indent="-236538">
              <a:lnSpc>
                <a:spcPct val="130000"/>
              </a:lnSpc>
              <a:spcAft>
                <a:spcPts val="600"/>
              </a:spcAft>
              <a:buClr>
                <a:schemeClr val="accent4"/>
              </a:buClr>
              <a:buFont typeface="Arial" panose="020B0604020202020204" pitchFamily="34" charset="0"/>
              <a:buChar char="•"/>
            </a:pPr>
            <a:r>
              <a:rPr lang="en-US" dirty="0"/>
              <a:t>Marching tetrahedra/triangles between input and outside</a:t>
            </a:r>
          </a:p>
          <a:p>
            <a:pPr marL="236538" indent="-236538">
              <a:lnSpc>
                <a:spcPct val="130000"/>
              </a:lnSpc>
              <a:spcAft>
                <a:spcPts val="600"/>
              </a:spcAft>
              <a:buClr>
                <a:schemeClr val="accent4"/>
              </a:buClr>
              <a:buFont typeface="Arial" panose="020B0604020202020204" pitchFamily="34" charset="0"/>
              <a:buChar char="•"/>
            </a:pPr>
            <a:r>
              <a:rPr lang="en-US" dirty="0"/>
              <a:t>Infinitesimal offset topology guaranteed</a:t>
            </a:r>
          </a:p>
          <a:p>
            <a:pPr marL="236538" indent="-236538">
              <a:lnSpc>
                <a:spcPct val="130000"/>
              </a:lnSpc>
              <a:spcAft>
                <a:spcPts val="600"/>
              </a:spcAft>
              <a:buClr>
                <a:schemeClr val="accent4"/>
              </a:buClr>
              <a:buFont typeface="Arial" panose="020B0604020202020204" pitchFamily="34" charset="0"/>
              <a:buChar char="•"/>
            </a:pPr>
            <a:r>
              <a:rPr lang="en-US" dirty="0"/>
              <a:t>Independently of input geometry</a:t>
            </a:r>
          </a:p>
          <a:p>
            <a:pPr marL="236538" indent="-236538">
              <a:lnSpc>
                <a:spcPct val="130000"/>
              </a:lnSpc>
              <a:spcAft>
                <a:spcPts val="600"/>
              </a:spcAft>
              <a:buClr>
                <a:schemeClr val="accent4"/>
              </a:buClr>
              <a:buFont typeface="Arial" panose="020B0604020202020204" pitchFamily="34" charset="0"/>
              <a:buChar char="•"/>
            </a:pPr>
            <a:endParaRPr lang="en-US" dirty="0"/>
          </a:p>
        </p:txBody>
      </p:sp>
    </p:spTree>
    <p:extLst>
      <p:ext uri="{BB962C8B-B14F-4D97-AF65-F5344CB8AC3E}">
        <p14:creationId xmlns:p14="http://schemas.microsoft.com/office/powerpoint/2010/main" val="225179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6">
            <a:extLst>
              <a:ext uri="{FF2B5EF4-FFF2-40B4-BE49-F238E27FC236}">
                <a16:creationId xmlns:a16="http://schemas.microsoft.com/office/drawing/2014/main" id="{4938332E-9765-472C-8EF1-12D32F1C69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208" y="1865308"/>
            <a:ext cx="5492333" cy="3895725"/>
          </a:xfrm>
          <a:prstGeom prst="rect">
            <a:avLst/>
          </a:prstGeom>
        </p:spPr>
      </p:pic>
      <p:sp>
        <p:nvSpPr>
          <p:cNvPr id="2" name="Title 1">
            <a:extLst>
              <a:ext uri="{FF2B5EF4-FFF2-40B4-BE49-F238E27FC236}">
                <a16:creationId xmlns:a16="http://schemas.microsoft.com/office/drawing/2014/main" id="{2C0F11DD-741F-4DEE-90EC-E2B72EA5EBA3}"/>
              </a:ext>
            </a:extLst>
          </p:cNvPr>
          <p:cNvSpPr>
            <a:spLocks noGrp="1"/>
          </p:cNvSpPr>
          <p:nvPr>
            <p:ph type="title"/>
          </p:nvPr>
        </p:nvSpPr>
        <p:spPr/>
        <p:txBody>
          <a:bodyPr/>
          <a:lstStyle/>
          <a:p>
            <a:r>
              <a:rPr lang="en-US" dirty="0"/>
              <a:t>Pipeline</a:t>
            </a:r>
          </a:p>
        </p:txBody>
      </p:sp>
      <p:pic>
        <p:nvPicPr>
          <p:cNvPr id="7" name="Content Placeholder 6">
            <a:extLst>
              <a:ext uri="{FF2B5EF4-FFF2-40B4-BE49-F238E27FC236}">
                <a16:creationId xmlns:a16="http://schemas.microsoft.com/office/drawing/2014/main" id="{D96CA11C-1458-4D8A-BA19-D146EFFA53C7}"/>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429209" y="1865310"/>
            <a:ext cx="5492333" cy="3895725"/>
          </a:xfrm>
        </p:spPr>
      </p:pic>
      <p:sp>
        <p:nvSpPr>
          <p:cNvPr id="4" name="Footer Placeholder 3">
            <a:extLst>
              <a:ext uri="{FF2B5EF4-FFF2-40B4-BE49-F238E27FC236}">
                <a16:creationId xmlns:a16="http://schemas.microsoft.com/office/drawing/2014/main" id="{1E880DFE-30CB-48BD-889A-784E92F3B734}"/>
              </a:ext>
            </a:extLst>
          </p:cNvPr>
          <p:cNvSpPr>
            <a:spLocks noGrp="1"/>
          </p:cNvSpPr>
          <p:nvPr>
            <p:ph type="ftr" sz="quarter" idx="10"/>
          </p:nvPr>
        </p:nvSpPr>
        <p:spPr/>
        <p:txBody>
          <a:bodyPr/>
          <a:lstStyle/>
          <a:p>
            <a:r>
              <a:rPr lang="en-US"/>
              <a:t>© 2025 SIGGRAPH. All Rights Reserved.</a:t>
            </a:r>
            <a:endParaRPr lang="en-US" dirty="0"/>
          </a:p>
        </p:txBody>
      </p:sp>
      <p:sp>
        <p:nvSpPr>
          <p:cNvPr id="5" name="Slide Number Placeholder 4">
            <a:extLst>
              <a:ext uri="{FF2B5EF4-FFF2-40B4-BE49-F238E27FC236}">
                <a16:creationId xmlns:a16="http://schemas.microsoft.com/office/drawing/2014/main" id="{064C851A-153E-416E-A3C7-ECB4FBC92CB1}"/>
              </a:ext>
            </a:extLst>
          </p:cNvPr>
          <p:cNvSpPr>
            <a:spLocks noGrp="1"/>
          </p:cNvSpPr>
          <p:nvPr>
            <p:ph type="sldNum" sz="quarter" idx="11"/>
          </p:nvPr>
        </p:nvSpPr>
        <p:spPr/>
        <p:txBody>
          <a:bodyPr/>
          <a:lstStyle/>
          <a:p>
            <a:fld id="{C4424D3E-E720-AF46-A7EB-A9B428C5A8BA}" type="slidenum">
              <a:rPr lang="en-US" smtClean="0"/>
              <a:pPr/>
              <a:t>12</a:t>
            </a:fld>
            <a:endParaRPr lang="en-US" dirty="0"/>
          </a:p>
        </p:txBody>
      </p:sp>
      <p:pic>
        <p:nvPicPr>
          <p:cNvPr id="8" name="Content Placeholder 6">
            <a:extLst>
              <a:ext uri="{FF2B5EF4-FFF2-40B4-BE49-F238E27FC236}">
                <a16:creationId xmlns:a16="http://schemas.microsoft.com/office/drawing/2014/main" id="{E74B7282-340B-4DCA-9E7C-D626AC6E4E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6434" y="1865312"/>
            <a:ext cx="5492333" cy="3895725"/>
          </a:xfrm>
          <a:prstGeom prst="rect">
            <a:avLst/>
          </a:prstGeom>
        </p:spPr>
      </p:pic>
      <p:pic>
        <p:nvPicPr>
          <p:cNvPr id="9" name="Content Placeholder 6">
            <a:extLst>
              <a:ext uri="{FF2B5EF4-FFF2-40B4-BE49-F238E27FC236}">
                <a16:creationId xmlns:a16="http://schemas.microsoft.com/office/drawing/2014/main" id="{0CDDA5D7-93E3-49AD-AE5D-D36EF770E3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59578" y="1865311"/>
            <a:ext cx="5492333" cy="3895725"/>
          </a:xfrm>
          <a:prstGeom prst="rect">
            <a:avLst/>
          </a:prstGeom>
        </p:spPr>
      </p:pic>
      <p:sp>
        <p:nvSpPr>
          <p:cNvPr id="10" name="TextBox 9">
            <a:extLst>
              <a:ext uri="{FF2B5EF4-FFF2-40B4-BE49-F238E27FC236}">
                <a16:creationId xmlns:a16="http://schemas.microsoft.com/office/drawing/2014/main" id="{D5EDA01D-663E-4451-8C91-ECA2B1E6545B}"/>
              </a:ext>
            </a:extLst>
          </p:cNvPr>
          <p:cNvSpPr txBox="1"/>
          <p:nvPr/>
        </p:nvSpPr>
        <p:spPr>
          <a:xfrm>
            <a:off x="-10230385" y="5761037"/>
            <a:ext cx="2233945" cy="414985"/>
          </a:xfrm>
          <a:prstGeom prst="rect">
            <a:avLst/>
          </a:prstGeom>
          <a:noFill/>
        </p:spPr>
        <p:txBody>
          <a:bodyPr wrap="none" lIns="0" rtlCol="0">
            <a:spAutoFit/>
          </a:bodyPr>
          <a:lstStyle/>
          <a:p>
            <a:pPr algn="l">
              <a:lnSpc>
                <a:spcPct val="130000"/>
              </a:lnSpc>
              <a:spcAft>
                <a:spcPts val="600"/>
              </a:spcAft>
              <a:buClr>
                <a:schemeClr val="accent4"/>
              </a:buClr>
            </a:pPr>
            <a:r>
              <a:rPr lang="en-US" dirty="0"/>
              <a:t>simplicial embedding</a:t>
            </a:r>
          </a:p>
        </p:txBody>
      </p:sp>
      <p:sp>
        <p:nvSpPr>
          <p:cNvPr id="11" name="TextBox 10">
            <a:extLst>
              <a:ext uri="{FF2B5EF4-FFF2-40B4-BE49-F238E27FC236}">
                <a16:creationId xmlns:a16="http://schemas.microsoft.com/office/drawing/2014/main" id="{7DE2D28E-6BA7-402D-9D71-4A7FC7024DE0}"/>
              </a:ext>
            </a:extLst>
          </p:cNvPr>
          <p:cNvSpPr txBox="1"/>
          <p:nvPr/>
        </p:nvSpPr>
        <p:spPr>
          <a:xfrm>
            <a:off x="-3964856" y="5761037"/>
            <a:ext cx="1909177" cy="414985"/>
          </a:xfrm>
          <a:prstGeom prst="rect">
            <a:avLst/>
          </a:prstGeom>
          <a:noFill/>
        </p:spPr>
        <p:txBody>
          <a:bodyPr wrap="none" lIns="0" rtlCol="0">
            <a:spAutoFit/>
          </a:bodyPr>
          <a:lstStyle/>
          <a:p>
            <a:pPr algn="l">
              <a:lnSpc>
                <a:spcPct val="130000"/>
              </a:lnSpc>
              <a:spcAft>
                <a:spcPts val="600"/>
              </a:spcAft>
              <a:buClr>
                <a:schemeClr val="accent4"/>
              </a:buClr>
            </a:pPr>
            <a:r>
              <a:rPr lang="en-US" dirty="0"/>
              <a:t>offset initialization</a:t>
            </a:r>
          </a:p>
        </p:txBody>
      </p:sp>
      <p:sp>
        <p:nvSpPr>
          <p:cNvPr id="12" name="TextBox 11">
            <a:extLst>
              <a:ext uri="{FF2B5EF4-FFF2-40B4-BE49-F238E27FC236}">
                <a16:creationId xmlns:a16="http://schemas.microsoft.com/office/drawing/2014/main" id="{3828E309-0AE4-4EEA-B050-C5770043596B}"/>
              </a:ext>
            </a:extLst>
          </p:cNvPr>
          <p:cNvSpPr txBox="1"/>
          <p:nvPr/>
        </p:nvSpPr>
        <p:spPr>
          <a:xfrm>
            <a:off x="2201553" y="5761037"/>
            <a:ext cx="1947649" cy="414985"/>
          </a:xfrm>
          <a:prstGeom prst="rect">
            <a:avLst/>
          </a:prstGeom>
          <a:noFill/>
        </p:spPr>
        <p:txBody>
          <a:bodyPr wrap="none" lIns="0" rtlCol="0">
            <a:spAutoFit/>
          </a:bodyPr>
          <a:lstStyle/>
          <a:p>
            <a:pPr algn="l">
              <a:lnSpc>
                <a:spcPct val="130000"/>
              </a:lnSpc>
              <a:spcAft>
                <a:spcPts val="600"/>
              </a:spcAft>
              <a:buClr>
                <a:schemeClr val="accent4"/>
              </a:buClr>
            </a:pPr>
            <a:r>
              <a:rPr lang="en-US" dirty="0"/>
              <a:t>offset optimization</a:t>
            </a:r>
          </a:p>
        </p:txBody>
      </p:sp>
      <p:sp>
        <p:nvSpPr>
          <p:cNvPr id="3" name="TextBox 2">
            <a:extLst>
              <a:ext uri="{FF2B5EF4-FFF2-40B4-BE49-F238E27FC236}">
                <a16:creationId xmlns:a16="http://schemas.microsoft.com/office/drawing/2014/main" id="{99AFB03A-984F-4B9F-9F15-BCED3B951AB6}"/>
              </a:ext>
            </a:extLst>
          </p:cNvPr>
          <p:cNvSpPr txBox="1"/>
          <p:nvPr/>
        </p:nvSpPr>
        <p:spPr>
          <a:xfrm>
            <a:off x="6270459" y="1865312"/>
            <a:ext cx="5671606" cy="3037242"/>
          </a:xfrm>
          <a:prstGeom prst="rect">
            <a:avLst/>
          </a:prstGeom>
          <a:noFill/>
        </p:spPr>
        <p:txBody>
          <a:bodyPr wrap="square" lIns="0" rtlCol="0">
            <a:spAutoFit/>
          </a:bodyPr>
          <a:lstStyle/>
          <a:p>
            <a:pPr marL="236538" indent="-236538" algn="l">
              <a:lnSpc>
                <a:spcPct val="130000"/>
              </a:lnSpc>
              <a:spcAft>
                <a:spcPts val="600"/>
              </a:spcAft>
              <a:buClr>
                <a:schemeClr val="accent4"/>
              </a:buClr>
              <a:buFont typeface="Arial" panose="020B0604020202020204" pitchFamily="34" charset="0"/>
              <a:buChar char="•"/>
            </a:pPr>
            <a:r>
              <a:rPr lang="en-US" dirty="0"/>
              <a:t>No operations that cause topological changes</a:t>
            </a:r>
          </a:p>
          <a:p>
            <a:pPr marL="236538" indent="-236538" algn="l">
              <a:lnSpc>
                <a:spcPct val="130000"/>
              </a:lnSpc>
              <a:spcAft>
                <a:spcPts val="600"/>
              </a:spcAft>
              <a:buClr>
                <a:schemeClr val="accent4"/>
              </a:buClr>
              <a:buFont typeface="Arial" panose="020B0604020202020204" pitchFamily="34" charset="0"/>
              <a:buChar char="•"/>
            </a:pPr>
            <a:r>
              <a:rPr lang="en-US" dirty="0"/>
              <a:t>No flipped elements </a:t>
            </a:r>
            <a:r>
              <a:rPr lang="en-US" dirty="0">
                <a:sym typeface="Wingdings" panose="05000000000000000000" pitchFamily="2" charset="2"/>
              </a:rPr>
              <a:t> no intersections</a:t>
            </a:r>
            <a:endParaRPr lang="en-US" dirty="0"/>
          </a:p>
          <a:p>
            <a:pPr marL="236538" indent="-236538" algn="l">
              <a:lnSpc>
                <a:spcPct val="130000"/>
              </a:lnSpc>
              <a:spcAft>
                <a:spcPts val="600"/>
              </a:spcAft>
              <a:buClr>
                <a:schemeClr val="accent4"/>
              </a:buClr>
              <a:buFont typeface="Arial" panose="020B0604020202020204" pitchFamily="34" charset="0"/>
              <a:buChar char="•"/>
            </a:pPr>
            <a:r>
              <a:rPr lang="en-US" dirty="0"/>
              <a:t>Increased runtime due to volumetric mesh</a:t>
            </a:r>
          </a:p>
          <a:p>
            <a:pPr marL="693738" lvl="1" indent="-236538">
              <a:lnSpc>
                <a:spcPct val="130000"/>
              </a:lnSpc>
              <a:spcAft>
                <a:spcPts val="600"/>
              </a:spcAft>
              <a:buClr>
                <a:schemeClr val="accent4"/>
              </a:buClr>
              <a:buFont typeface="Arial" panose="020B0604020202020204" pitchFamily="34" charset="0"/>
              <a:buChar char="•"/>
            </a:pPr>
            <a:r>
              <a:rPr lang="en-US" dirty="0"/>
              <a:t>Tested</a:t>
            </a:r>
            <a:r>
              <a:rPr lang="de-DE" dirty="0"/>
              <a:t> on Thingi10k</a:t>
            </a:r>
          </a:p>
          <a:p>
            <a:pPr marL="693738" lvl="1" indent="-236538">
              <a:lnSpc>
                <a:spcPct val="130000"/>
              </a:lnSpc>
              <a:spcAft>
                <a:spcPts val="600"/>
              </a:spcAft>
              <a:buClr>
                <a:schemeClr val="accent4"/>
              </a:buClr>
              <a:buFont typeface="Arial" panose="020B0604020202020204" pitchFamily="34" charset="0"/>
              <a:buChar char="•"/>
            </a:pPr>
            <a:r>
              <a:rPr lang="de-DE" dirty="0"/>
              <a:t>55% in </a:t>
            </a:r>
            <a:r>
              <a:rPr lang="en-US" dirty="0"/>
              <a:t>&lt; 6 minutes</a:t>
            </a:r>
          </a:p>
          <a:p>
            <a:pPr marL="693738" lvl="1" indent="-236538">
              <a:lnSpc>
                <a:spcPct val="130000"/>
              </a:lnSpc>
              <a:spcAft>
                <a:spcPts val="600"/>
              </a:spcAft>
              <a:buClr>
                <a:schemeClr val="accent4"/>
              </a:buClr>
              <a:buFont typeface="Arial" panose="020B0604020202020204" pitchFamily="34" charset="0"/>
              <a:buChar char="•"/>
            </a:pPr>
            <a:r>
              <a:rPr lang="en-US" dirty="0"/>
              <a:t>3% in &gt; 1 hour</a:t>
            </a:r>
          </a:p>
          <a:p>
            <a:pPr marL="236538" indent="-236538">
              <a:lnSpc>
                <a:spcPct val="130000"/>
              </a:lnSpc>
              <a:spcAft>
                <a:spcPts val="600"/>
              </a:spcAft>
              <a:buClr>
                <a:schemeClr val="accent4"/>
              </a:buClr>
              <a:buFont typeface="Arial" panose="020B0604020202020204" pitchFamily="34" charset="0"/>
              <a:buChar char="•"/>
            </a:pPr>
            <a:endParaRPr lang="en-US" dirty="0"/>
          </a:p>
        </p:txBody>
      </p:sp>
    </p:spTree>
    <p:extLst>
      <p:ext uri="{BB962C8B-B14F-4D97-AF65-F5344CB8AC3E}">
        <p14:creationId xmlns:p14="http://schemas.microsoft.com/office/powerpoint/2010/main" val="413363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BB318-8007-490E-AEC3-E2C95E06E317}"/>
              </a:ext>
            </a:extLst>
          </p:cNvPr>
          <p:cNvSpPr>
            <a:spLocks noGrp="1"/>
          </p:cNvSpPr>
          <p:nvPr>
            <p:ph type="title"/>
          </p:nvPr>
        </p:nvSpPr>
        <p:spPr/>
        <p:txBody>
          <a:bodyPr/>
          <a:lstStyle/>
          <a:p>
            <a:r>
              <a:rPr lang="en-US" dirty="0"/>
              <a:t>Pipeline</a:t>
            </a:r>
          </a:p>
        </p:txBody>
      </p:sp>
      <p:sp>
        <p:nvSpPr>
          <p:cNvPr id="4" name="Footer Placeholder 3">
            <a:extLst>
              <a:ext uri="{FF2B5EF4-FFF2-40B4-BE49-F238E27FC236}">
                <a16:creationId xmlns:a16="http://schemas.microsoft.com/office/drawing/2014/main" id="{C99AA074-C1BB-470B-9C9B-DE3480472815}"/>
              </a:ext>
            </a:extLst>
          </p:cNvPr>
          <p:cNvSpPr>
            <a:spLocks noGrp="1"/>
          </p:cNvSpPr>
          <p:nvPr>
            <p:ph type="ftr" sz="quarter" idx="10"/>
          </p:nvPr>
        </p:nvSpPr>
        <p:spPr/>
        <p:txBody>
          <a:bodyPr/>
          <a:lstStyle/>
          <a:p>
            <a:r>
              <a:rPr lang="en-US"/>
              <a:t>© 2025 SIGGRAPH. All Rights Reserved.</a:t>
            </a:r>
            <a:endParaRPr lang="en-US" dirty="0"/>
          </a:p>
        </p:txBody>
      </p:sp>
      <p:sp>
        <p:nvSpPr>
          <p:cNvPr id="5" name="Slide Number Placeholder 4">
            <a:extLst>
              <a:ext uri="{FF2B5EF4-FFF2-40B4-BE49-F238E27FC236}">
                <a16:creationId xmlns:a16="http://schemas.microsoft.com/office/drawing/2014/main" id="{8E07C9E1-8D17-48EF-AC5D-FDD74A9F93A7}"/>
              </a:ext>
            </a:extLst>
          </p:cNvPr>
          <p:cNvSpPr>
            <a:spLocks noGrp="1"/>
          </p:cNvSpPr>
          <p:nvPr>
            <p:ph type="sldNum" sz="quarter" idx="11"/>
          </p:nvPr>
        </p:nvSpPr>
        <p:spPr/>
        <p:txBody>
          <a:bodyPr/>
          <a:lstStyle/>
          <a:p>
            <a:fld id="{C4424D3E-E720-AF46-A7EB-A9B428C5A8BA}" type="slidenum">
              <a:rPr lang="en-US" smtClean="0"/>
              <a:pPr/>
              <a:t>13</a:t>
            </a:fld>
            <a:endParaRPr lang="en-US" dirty="0"/>
          </a:p>
        </p:txBody>
      </p:sp>
      <p:pic>
        <p:nvPicPr>
          <p:cNvPr id="6" name="Content Placeholder 6">
            <a:extLst>
              <a:ext uri="{FF2B5EF4-FFF2-40B4-BE49-F238E27FC236}">
                <a16:creationId xmlns:a16="http://schemas.microsoft.com/office/drawing/2014/main" id="{CC6B1ED2-FD68-409B-84D4-6AECA3777C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320" y="2725163"/>
            <a:ext cx="3501591" cy="2483687"/>
          </a:xfrm>
          <a:prstGeom prst="rect">
            <a:avLst/>
          </a:prstGeom>
        </p:spPr>
      </p:pic>
      <p:pic>
        <p:nvPicPr>
          <p:cNvPr id="7" name="Content Placeholder 6">
            <a:extLst>
              <a:ext uri="{FF2B5EF4-FFF2-40B4-BE49-F238E27FC236}">
                <a16:creationId xmlns:a16="http://schemas.microsoft.com/office/drawing/2014/main" id="{D43FF1BC-A5C7-4798-AFFA-B118EFDB9C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2264" y="2725163"/>
            <a:ext cx="3501591" cy="2483687"/>
          </a:xfrm>
          <a:prstGeom prst="rect">
            <a:avLst/>
          </a:prstGeom>
        </p:spPr>
      </p:pic>
      <p:pic>
        <p:nvPicPr>
          <p:cNvPr id="8" name="Content Placeholder 6">
            <a:extLst>
              <a:ext uri="{FF2B5EF4-FFF2-40B4-BE49-F238E27FC236}">
                <a16:creationId xmlns:a16="http://schemas.microsoft.com/office/drawing/2014/main" id="{4D5B4A6D-20A0-4BDB-B176-5BF1A49D53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208" y="2725162"/>
            <a:ext cx="3501591" cy="2483687"/>
          </a:xfrm>
          <a:prstGeom prst="rect">
            <a:avLst/>
          </a:prstGeom>
        </p:spPr>
      </p:pic>
      <p:sp>
        <p:nvSpPr>
          <p:cNvPr id="9" name="TextBox 8">
            <a:extLst>
              <a:ext uri="{FF2B5EF4-FFF2-40B4-BE49-F238E27FC236}">
                <a16:creationId xmlns:a16="http://schemas.microsoft.com/office/drawing/2014/main" id="{CE312CBF-424C-44E8-8E3C-8C98DB0D037F}"/>
              </a:ext>
            </a:extLst>
          </p:cNvPr>
          <p:cNvSpPr txBox="1"/>
          <p:nvPr/>
        </p:nvSpPr>
        <p:spPr>
          <a:xfrm>
            <a:off x="1063030" y="5208849"/>
            <a:ext cx="2233945" cy="414985"/>
          </a:xfrm>
          <a:prstGeom prst="rect">
            <a:avLst/>
          </a:prstGeom>
          <a:noFill/>
        </p:spPr>
        <p:txBody>
          <a:bodyPr wrap="none" lIns="0" rtlCol="0">
            <a:spAutoFit/>
          </a:bodyPr>
          <a:lstStyle/>
          <a:p>
            <a:pPr algn="l">
              <a:lnSpc>
                <a:spcPct val="130000"/>
              </a:lnSpc>
              <a:spcAft>
                <a:spcPts val="600"/>
              </a:spcAft>
              <a:buClr>
                <a:schemeClr val="accent4"/>
              </a:buClr>
            </a:pPr>
            <a:r>
              <a:rPr lang="en-US" dirty="0"/>
              <a:t>simplicial embedding</a:t>
            </a:r>
          </a:p>
        </p:txBody>
      </p:sp>
      <p:sp>
        <p:nvSpPr>
          <p:cNvPr id="10" name="TextBox 9">
            <a:extLst>
              <a:ext uri="{FF2B5EF4-FFF2-40B4-BE49-F238E27FC236}">
                <a16:creationId xmlns:a16="http://schemas.microsoft.com/office/drawing/2014/main" id="{BEFD246E-D2D1-4464-A41E-FFD8E6870201}"/>
              </a:ext>
            </a:extLst>
          </p:cNvPr>
          <p:cNvSpPr txBox="1"/>
          <p:nvPr/>
        </p:nvSpPr>
        <p:spPr>
          <a:xfrm>
            <a:off x="5148471" y="5208849"/>
            <a:ext cx="1909177" cy="414985"/>
          </a:xfrm>
          <a:prstGeom prst="rect">
            <a:avLst/>
          </a:prstGeom>
          <a:noFill/>
        </p:spPr>
        <p:txBody>
          <a:bodyPr wrap="none" lIns="0" rtlCol="0">
            <a:spAutoFit/>
          </a:bodyPr>
          <a:lstStyle/>
          <a:p>
            <a:pPr algn="l">
              <a:lnSpc>
                <a:spcPct val="130000"/>
              </a:lnSpc>
              <a:spcAft>
                <a:spcPts val="600"/>
              </a:spcAft>
              <a:buClr>
                <a:schemeClr val="accent4"/>
              </a:buClr>
            </a:pPr>
            <a:r>
              <a:rPr lang="en-US" dirty="0"/>
              <a:t>offset initialization</a:t>
            </a:r>
          </a:p>
        </p:txBody>
      </p:sp>
      <p:sp>
        <p:nvSpPr>
          <p:cNvPr id="11" name="TextBox 10">
            <a:extLst>
              <a:ext uri="{FF2B5EF4-FFF2-40B4-BE49-F238E27FC236}">
                <a16:creationId xmlns:a16="http://schemas.microsoft.com/office/drawing/2014/main" id="{7158597D-A1D7-433F-8FDF-49B89DED8CDF}"/>
              </a:ext>
            </a:extLst>
          </p:cNvPr>
          <p:cNvSpPr txBox="1"/>
          <p:nvPr/>
        </p:nvSpPr>
        <p:spPr>
          <a:xfrm>
            <a:off x="9052290" y="5208848"/>
            <a:ext cx="1947649" cy="414985"/>
          </a:xfrm>
          <a:prstGeom prst="rect">
            <a:avLst/>
          </a:prstGeom>
          <a:noFill/>
        </p:spPr>
        <p:txBody>
          <a:bodyPr wrap="none" lIns="0" rtlCol="0">
            <a:spAutoFit/>
          </a:bodyPr>
          <a:lstStyle/>
          <a:p>
            <a:pPr algn="l">
              <a:lnSpc>
                <a:spcPct val="130000"/>
              </a:lnSpc>
              <a:spcAft>
                <a:spcPts val="600"/>
              </a:spcAft>
              <a:buClr>
                <a:schemeClr val="accent4"/>
              </a:buClr>
            </a:pPr>
            <a:r>
              <a:rPr lang="en-US" dirty="0"/>
              <a:t>offset optimization</a:t>
            </a:r>
          </a:p>
        </p:txBody>
      </p:sp>
      <p:cxnSp>
        <p:nvCxnSpPr>
          <p:cNvPr id="12" name="Straight Arrow Connector 11">
            <a:extLst>
              <a:ext uri="{FF2B5EF4-FFF2-40B4-BE49-F238E27FC236}">
                <a16:creationId xmlns:a16="http://schemas.microsoft.com/office/drawing/2014/main" id="{81D03911-A51D-4730-968C-CC36A57DC346}"/>
              </a:ext>
            </a:extLst>
          </p:cNvPr>
          <p:cNvCxnSpPr>
            <a:cxnSpLocks/>
            <a:stCxn id="8" idx="3"/>
            <a:endCxn id="7" idx="1"/>
          </p:cNvCxnSpPr>
          <p:nvPr/>
        </p:nvCxnSpPr>
        <p:spPr>
          <a:xfrm>
            <a:off x="3930799" y="3967006"/>
            <a:ext cx="421465" cy="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48B27ED-8DCF-4421-88DF-4DC6E063EF03}"/>
              </a:ext>
            </a:extLst>
          </p:cNvPr>
          <p:cNvCxnSpPr>
            <a:cxnSpLocks/>
            <a:stCxn id="7" idx="3"/>
            <a:endCxn id="6" idx="1"/>
          </p:cNvCxnSpPr>
          <p:nvPr/>
        </p:nvCxnSpPr>
        <p:spPr>
          <a:xfrm>
            <a:off x="7853855" y="3967007"/>
            <a:ext cx="421465"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2255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89D0-EF87-474B-97D5-907FCC313A24}"/>
              </a:ext>
            </a:extLst>
          </p:cNvPr>
          <p:cNvSpPr>
            <a:spLocks noGrp="1"/>
          </p:cNvSpPr>
          <p:nvPr>
            <p:ph type="title"/>
          </p:nvPr>
        </p:nvSpPr>
        <p:spPr/>
        <p:txBody>
          <a:bodyPr/>
          <a:lstStyle/>
          <a:p>
            <a:r>
              <a:rPr lang="en-US" dirty="0"/>
              <a:t>Pipeline</a:t>
            </a:r>
          </a:p>
        </p:txBody>
      </p:sp>
      <p:sp>
        <p:nvSpPr>
          <p:cNvPr id="4" name="Footer Placeholder 3">
            <a:extLst>
              <a:ext uri="{FF2B5EF4-FFF2-40B4-BE49-F238E27FC236}">
                <a16:creationId xmlns:a16="http://schemas.microsoft.com/office/drawing/2014/main" id="{DDA066DE-4143-4091-B4E7-B9FD48F5FB0B}"/>
              </a:ext>
            </a:extLst>
          </p:cNvPr>
          <p:cNvSpPr>
            <a:spLocks noGrp="1"/>
          </p:cNvSpPr>
          <p:nvPr>
            <p:ph type="ftr" sz="quarter" idx="10"/>
          </p:nvPr>
        </p:nvSpPr>
        <p:spPr/>
        <p:txBody>
          <a:bodyPr/>
          <a:lstStyle/>
          <a:p>
            <a:r>
              <a:rPr lang="en-US"/>
              <a:t>© 2025 SIGGRAPH. All Rights Reserved.</a:t>
            </a:r>
            <a:endParaRPr lang="en-US" dirty="0"/>
          </a:p>
        </p:txBody>
      </p:sp>
      <p:sp>
        <p:nvSpPr>
          <p:cNvPr id="5" name="Slide Number Placeholder 4">
            <a:extLst>
              <a:ext uri="{FF2B5EF4-FFF2-40B4-BE49-F238E27FC236}">
                <a16:creationId xmlns:a16="http://schemas.microsoft.com/office/drawing/2014/main" id="{8BC59B0F-4B2C-4EAE-B958-C6B64E2684B9}"/>
              </a:ext>
            </a:extLst>
          </p:cNvPr>
          <p:cNvSpPr>
            <a:spLocks noGrp="1"/>
          </p:cNvSpPr>
          <p:nvPr>
            <p:ph type="sldNum" sz="quarter" idx="11"/>
          </p:nvPr>
        </p:nvSpPr>
        <p:spPr/>
        <p:txBody>
          <a:bodyPr/>
          <a:lstStyle/>
          <a:p>
            <a:fld id="{C4424D3E-E720-AF46-A7EB-A9B428C5A8BA}" type="slidenum">
              <a:rPr lang="en-US" smtClean="0"/>
              <a:pPr/>
              <a:t>14</a:t>
            </a:fld>
            <a:endParaRPr lang="en-US" dirty="0"/>
          </a:p>
        </p:txBody>
      </p:sp>
      <p:pic>
        <p:nvPicPr>
          <p:cNvPr id="47" name="Content Placeholder 6">
            <a:extLst>
              <a:ext uri="{FF2B5EF4-FFF2-40B4-BE49-F238E27FC236}">
                <a16:creationId xmlns:a16="http://schemas.microsoft.com/office/drawing/2014/main" id="{3949768F-CE02-4B67-85D7-711C87B3F4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15056" y="2725163"/>
            <a:ext cx="3501591" cy="2483687"/>
          </a:xfrm>
          <a:prstGeom prst="rect">
            <a:avLst/>
          </a:prstGeom>
        </p:spPr>
      </p:pic>
      <p:pic>
        <p:nvPicPr>
          <p:cNvPr id="48" name="Content Placeholder 6">
            <a:extLst>
              <a:ext uri="{FF2B5EF4-FFF2-40B4-BE49-F238E27FC236}">
                <a16:creationId xmlns:a16="http://schemas.microsoft.com/office/drawing/2014/main" id="{37FCFEB4-69AA-4CF5-A1CD-F6B3994B77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92000" y="2725163"/>
            <a:ext cx="3501591" cy="2483687"/>
          </a:xfrm>
          <a:prstGeom prst="rect">
            <a:avLst/>
          </a:prstGeom>
        </p:spPr>
      </p:pic>
      <p:pic>
        <p:nvPicPr>
          <p:cNvPr id="46" name="Content Placeholder 6">
            <a:extLst>
              <a:ext uri="{FF2B5EF4-FFF2-40B4-BE49-F238E27FC236}">
                <a16:creationId xmlns:a16="http://schemas.microsoft.com/office/drawing/2014/main" id="{A87F29EF-96BD-4B7A-A5A9-66B69EFD0223}"/>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4345204" y="2725163"/>
            <a:ext cx="3501591" cy="2483687"/>
          </a:xfrm>
          <a:prstGeom prst="rect">
            <a:avLst/>
          </a:prstGeom>
        </p:spPr>
      </p:pic>
      <p:sp>
        <p:nvSpPr>
          <p:cNvPr id="8" name="TextBox 7">
            <a:extLst>
              <a:ext uri="{FF2B5EF4-FFF2-40B4-BE49-F238E27FC236}">
                <a16:creationId xmlns:a16="http://schemas.microsoft.com/office/drawing/2014/main" id="{20F6CCEC-44AE-4356-BF48-7C30300C9B79}"/>
              </a:ext>
            </a:extLst>
          </p:cNvPr>
          <p:cNvSpPr txBox="1"/>
          <p:nvPr/>
        </p:nvSpPr>
        <p:spPr>
          <a:xfrm>
            <a:off x="4979026" y="5208850"/>
            <a:ext cx="2233945" cy="414985"/>
          </a:xfrm>
          <a:prstGeom prst="rect">
            <a:avLst/>
          </a:prstGeom>
          <a:noFill/>
        </p:spPr>
        <p:txBody>
          <a:bodyPr wrap="none" lIns="0" rtlCol="0">
            <a:spAutoFit/>
          </a:bodyPr>
          <a:lstStyle/>
          <a:p>
            <a:pPr algn="l">
              <a:lnSpc>
                <a:spcPct val="130000"/>
              </a:lnSpc>
              <a:spcAft>
                <a:spcPts val="600"/>
              </a:spcAft>
              <a:buClr>
                <a:schemeClr val="accent4"/>
              </a:buClr>
            </a:pPr>
            <a:r>
              <a:rPr lang="en-US" dirty="0"/>
              <a:t>simplicial embedding</a:t>
            </a:r>
          </a:p>
        </p:txBody>
      </p:sp>
      <p:sp>
        <p:nvSpPr>
          <p:cNvPr id="9" name="TextBox 8">
            <a:extLst>
              <a:ext uri="{FF2B5EF4-FFF2-40B4-BE49-F238E27FC236}">
                <a16:creationId xmlns:a16="http://schemas.microsoft.com/office/drawing/2014/main" id="{70DEB268-F032-4A69-9AFD-5328AC24801C}"/>
              </a:ext>
            </a:extLst>
          </p:cNvPr>
          <p:cNvSpPr txBox="1"/>
          <p:nvPr/>
        </p:nvSpPr>
        <p:spPr>
          <a:xfrm>
            <a:off x="12988206" y="5208849"/>
            <a:ext cx="1909177" cy="414985"/>
          </a:xfrm>
          <a:prstGeom prst="rect">
            <a:avLst/>
          </a:prstGeom>
          <a:noFill/>
        </p:spPr>
        <p:txBody>
          <a:bodyPr wrap="none" lIns="0" rtlCol="0">
            <a:spAutoFit/>
          </a:bodyPr>
          <a:lstStyle/>
          <a:p>
            <a:pPr algn="l">
              <a:lnSpc>
                <a:spcPct val="130000"/>
              </a:lnSpc>
              <a:spcAft>
                <a:spcPts val="600"/>
              </a:spcAft>
              <a:buClr>
                <a:schemeClr val="accent4"/>
              </a:buClr>
            </a:pPr>
            <a:r>
              <a:rPr lang="en-US" dirty="0"/>
              <a:t>offset initialization</a:t>
            </a:r>
          </a:p>
        </p:txBody>
      </p:sp>
      <p:sp>
        <p:nvSpPr>
          <p:cNvPr id="10" name="TextBox 9">
            <a:extLst>
              <a:ext uri="{FF2B5EF4-FFF2-40B4-BE49-F238E27FC236}">
                <a16:creationId xmlns:a16="http://schemas.microsoft.com/office/drawing/2014/main" id="{C7BA67E2-74EE-466E-8BA2-4F9313073D06}"/>
              </a:ext>
            </a:extLst>
          </p:cNvPr>
          <p:cNvSpPr txBox="1"/>
          <p:nvPr/>
        </p:nvSpPr>
        <p:spPr>
          <a:xfrm>
            <a:off x="16892026" y="5208848"/>
            <a:ext cx="1947649" cy="414985"/>
          </a:xfrm>
          <a:prstGeom prst="rect">
            <a:avLst/>
          </a:prstGeom>
          <a:noFill/>
        </p:spPr>
        <p:txBody>
          <a:bodyPr wrap="none" lIns="0" rtlCol="0">
            <a:spAutoFit/>
          </a:bodyPr>
          <a:lstStyle/>
          <a:p>
            <a:pPr algn="l">
              <a:lnSpc>
                <a:spcPct val="130000"/>
              </a:lnSpc>
              <a:spcAft>
                <a:spcPts val="600"/>
              </a:spcAft>
              <a:buClr>
                <a:schemeClr val="accent4"/>
              </a:buClr>
            </a:pPr>
            <a:r>
              <a:rPr lang="en-US" dirty="0"/>
              <a:t>offset optimization</a:t>
            </a:r>
          </a:p>
        </p:txBody>
      </p:sp>
    </p:spTree>
    <p:extLst>
      <p:ext uri="{BB962C8B-B14F-4D97-AF65-F5344CB8AC3E}">
        <p14:creationId xmlns:p14="http://schemas.microsoft.com/office/powerpoint/2010/main" val="2172680159"/>
      </p:ext>
    </p:extLst>
  </p:cSld>
  <p:clrMapOvr>
    <a:masterClrMapping/>
  </p:clrMapOvr>
  <mc:AlternateContent xmlns:mc="http://schemas.openxmlformats.org/markup-compatibility/2006" xmlns:p159="http://schemas.microsoft.com/office/powerpoint/2015/09/main">
    <mc:Choice Requires="p159">
      <p:transition spd="slow" advTm="500">
        <p159:morph option="byObject"/>
      </p:transition>
    </mc:Choice>
    <mc:Fallback xmlns="">
      <p:transition spd="slow" advTm="5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89D0-EF87-474B-97D5-907FCC313A24}"/>
              </a:ext>
            </a:extLst>
          </p:cNvPr>
          <p:cNvSpPr>
            <a:spLocks noGrp="1"/>
          </p:cNvSpPr>
          <p:nvPr>
            <p:ph type="title"/>
          </p:nvPr>
        </p:nvSpPr>
        <p:spPr/>
        <p:txBody>
          <a:bodyPr/>
          <a:lstStyle/>
          <a:p>
            <a:r>
              <a:rPr lang="en-US" dirty="0"/>
              <a:t>Simplicial Embedding</a:t>
            </a:r>
          </a:p>
        </p:txBody>
      </p:sp>
      <p:sp>
        <p:nvSpPr>
          <p:cNvPr id="4" name="Footer Placeholder 3">
            <a:extLst>
              <a:ext uri="{FF2B5EF4-FFF2-40B4-BE49-F238E27FC236}">
                <a16:creationId xmlns:a16="http://schemas.microsoft.com/office/drawing/2014/main" id="{DDA066DE-4143-4091-B4E7-B9FD48F5FB0B}"/>
              </a:ext>
            </a:extLst>
          </p:cNvPr>
          <p:cNvSpPr>
            <a:spLocks noGrp="1"/>
          </p:cNvSpPr>
          <p:nvPr>
            <p:ph type="ftr" sz="quarter" idx="10"/>
          </p:nvPr>
        </p:nvSpPr>
        <p:spPr/>
        <p:txBody>
          <a:bodyPr/>
          <a:lstStyle/>
          <a:p>
            <a:r>
              <a:rPr lang="en-US" dirty="0"/>
              <a:t>© 2025 SIGGRAPH. All Rights Reserved.</a:t>
            </a:r>
          </a:p>
        </p:txBody>
      </p:sp>
      <p:sp>
        <p:nvSpPr>
          <p:cNvPr id="5" name="Slide Number Placeholder 4">
            <a:extLst>
              <a:ext uri="{FF2B5EF4-FFF2-40B4-BE49-F238E27FC236}">
                <a16:creationId xmlns:a16="http://schemas.microsoft.com/office/drawing/2014/main" id="{8BC59B0F-4B2C-4EAE-B958-C6B64E2684B9}"/>
              </a:ext>
            </a:extLst>
          </p:cNvPr>
          <p:cNvSpPr>
            <a:spLocks noGrp="1"/>
          </p:cNvSpPr>
          <p:nvPr>
            <p:ph type="sldNum" sz="quarter" idx="11"/>
          </p:nvPr>
        </p:nvSpPr>
        <p:spPr/>
        <p:txBody>
          <a:bodyPr/>
          <a:lstStyle/>
          <a:p>
            <a:fld id="{C4424D3E-E720-AF46-A7EB-A9B428C5A8BA}" type="slidenum">
              <a:rPr lang="en-US" smtClean="0"/>
              <a:pPr/>
              <a:t>15</a:t>
            </a:fld>
            <a:endParaRPr lang="en-US" dirty="0"/>
          </a:p>
        </p:txBody>
      </p:sp>
      <p:pic>
        <p:nvPicPr>
          <p:cNvPr id="6" name="Content Placeholder 7">
            <a:extLst>
              <a:ext uri="{FF2B5EF4-FFF2-40B4-BE49-F238E27FC236}">
                <a16:creationId xmlns:a16="http://schemas.microsoft.com/office/drawing/2014/main" id="{1C09B1A1-8CF7-4BD6-BBA4-BB5DCE2EF9BF}"/>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52895"/>
          <a:stretch/>
        </p:blipFill>
        <p:spPr>
          <a:xfrm>
            <a:off x="2189652" y="1865376"/>
            <a:ext cx="7812696" cy="1834896"/>
          </a:xfrm>
          <a:prstGeom prst="rect">
            <a:avLst/>
          </a:prstGeom>
        </p:spPr>
      </p:pic>
      <p:grpSp>
        <p:nvGrpSpPr>
          <p:cNvPr id="45" name="Group 44">
            <a:extLst>
              <a:ext uri="{FF2B5EF4-FFF2-40B4-BE49-F238E27FC236}">
                <a16:creationId xmlns:a16="http://schemas.microsoft.com/office/drawing/2014/main" id="{8CDE227F-00BD-48E9-A39C-CB0DD14AB45A}"/>
              </a:ext>
            </a:extLst>
          </p:cNvPr>
          <p:cNvGrpSpPr/>
          <p:nvPr/>
        </p:nvGrpSpPr>
        <p:grpSpPr>
          <a:xfrm>
            <a:off x="4597400" y="3154680"/>
            <a:ext cx="4479544" cy="1549765"/>
            <a:chOff x="4597400" y="3154680"/>
            <a:chExt cx="4479544" cy="1549765"/>
          </a:xfrm>
        </p:grpSpPr>
        <p:sp>
          <p:nvSpPr>
            <p:cNvPr id="10" name="TextBox 9">
              <a:extLst>
                <a:ext uri="{FF2B5EF4-FFF2-40B4-BE49-F238E27FC236}">
                  <a16:creationId xmlns:a16="http://schemas.microsoft.com/office/drawing/2014/main" id="{3B735FFC-A8D8-40A6-859A-40B1CF2AE3C0}"/>
                </a:ext>
              </a:extLst>
            </p:cNvPr>
            <p:cNvSpPr txBox="1"/>
            <p:nvPr/>
          </p:nvSpPr>
          <p:spPr>
            <a:xfrm>
              <a:off x="5907024" y="4181994"/>
              <a:ext cx="2651760" cy="522451"/>
            </a:xfrm>
            <a:prstGeom prst="rect">
              <a:avLst/>
            </a:prstGeom>
            <a:noFill/>
            <a:ln w="57150">
              <a:solidFill>
                <a:srgbClr val="3E6ECE"/>
              </a:solidFill>
            </a:ln>
          </p:spPr>
          <p:txBody>
            <a:bodyPr wrap="square" lIns="0" rtlCol="0" anchor="ctr">
              <a:spAutoFit/>
            </a:bodyPr>
            <a:lstStyle/>
            <a:p>
              <a:pPr algn="ctr">
                <a:lnSpc>
                  <a:spcPct val="130000"/>
                </a:lnSpc>
                <a:spcAft>
                  <a:spcPts val="600"/>
                </a:spcAft>
                <a:buClr>
                  <a:schemeClr val="accent4"/>
                </a:buClr>
              </a:pPr>
              <a:r>
                <a:rPr lang="en-US" sz="2400" dirty="0">
                  <a:solidFill>
                    <a:srgbClr val="3E6ECE"/>
                  </a:solidFill>
                </a:rPr>
                <a:t>input</a:t>
              </a:r>
            </a:p>
          </p:txBody>
        </p:sp>
        <p:cxnSp>
          <p:nvCxnSpPr>
            <p:cNvPr id="12" name="Straight Arrow Connector 11">
              <a:extLst>
                <a:ext uri="{FF2B5EF4-FFF2-40B4-BE49-F238E27FC236}">
                  <a16:creationId xmlns:a16="http://schemas.microsoft.com/office/drawing/2014/main" id="{59E735F1-7387-4874-9CA4-4C8F9C532E0F}"/>
                </a:ext>
              </a:extLst>
            </p:cNvPr>
            <p:cNvCxnSpPr>
              <a:cxnSpLocks/>
              <a:stCxn id="10" idx="1"/>
            </p:cNvCxnSpPr>
            <p:nvPr/>
          </p:nvCxnSpPr>
          <p:spPr>
            <a:xfrm flipH="1" flipV="1">
              <a:off x="4597400" y="3154680"/>
              <a:ext cx="1309624" cy="1288540"/>
            </a:xfrm>
            <a:prstGeom prst="straightConnector1">
              <a:avLst/>
            </a:prstGeom>
            <a:ln w="57150">
              <a:solidFill>
                <a:srgbClr val="3E6ECE"/>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912BC52-53E7-4E0C-ACF2-62F59B6C0661}"/>
                </a:ext>
              </a:extLst>
            </p:cNvPr>
            <p:cNvCxnSpPr>
              <a:cxnSpLocks/>
              <a:stCxn id="10" idx="0"/>
            </p:cNvCxnSpPr>
            <p:nvPr/>
          </p:nvCxnSpPr>
          <p:spPr>
            <a:xfrm flipH="1" flipV="1">
              <a:off x="7107938" y="3297936"/>
              <a:ext cx="124966" cy="884058"/>
            </a:xfrm>
            <a:prstGeom prst="straightConnector1">
              <a:avLst/>
            </a:prstGeom>
            <a:ln w="57150">
              <a:solidFill>
                <a:srgbClr val="3E6ECE"/>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03FA878-1DD6-4E92-B824-C6A08134427B}"/>
                </a:ext>
              </a:extLst>
            </p:cNvPr>
            <p:cNvCxnSpPr>
              <a:cxnSpLocks/>
              <a:stCxn id="10" idx="3"/>
            </p:cNvCxnSpPr>
            <p:nvPr/>
          </p:nvCxnSpPr>
          <p:spPr>
            <a:xfrm flipV="1">
              <a:off x="8558784" y="3310130"/>
              <a:ext cx="518160" cy="1133090"/>
            </a:xfrm>
            <a:prstGeom prst="straightConnector1">
              <a:avLst/>
            </a:prstGeom>
            <a:ln w="57150">
              <a:solidFill>
                <a:srgbClr val="3E6ECE"/>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Graphic 13" descr="Checkmark with solid fill">
            <a:extLst>
              <a:ext uri="{FF2B5EF4-FFF2-40B4-BE49-F238E27FC236}">
                <a16:creationId xmlns:a16="http://schemas.microsoft.com/office/drawing/2014/main" id="{D7114287-8DD8-4611-BE2F-ADF31C543BF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3897" y="2069934"/>
            <a:ext cx="914400" cy="914400"/>
          </a:xfrm>
          <a:prstGeom prst="rect">
            <a:avLst/>
          </a:prstGeom>
        </p:spPr>
      </p:pic>
      <p:sp>
        <p:nvSpPr>
          <p:cNvPr id="15" name="TextBox 14">
            <a:extLst>
              <a:ext uri="{FF2B5EF4-FFF2-40B4-BE49-F238E27FC236}">
                <a16:creationId xmlns:a16="http://schemas.microsoft.com/office/drawing/2014/main" id="{804F526D-345C-48D6-A44D-D6E2E8A15A32}"/>
              </a:ext>
            </a:extLst>
          </p:cNvPr>
          <p:cNvSpPr txBox="1"/>
          <p:nvPr/>
        </p:nvSpPr>
        <p:spPr>
          <a:xfrm>
            <a:off x="955625" y="2776841"/>
            <a:ext cx="630942" cy="414985"/>
          </a:xfrm>
          <a:prstGeom prst="rect">
            <a:avLst/>
          </a:prstGeom>
          <a:noFill/>
        </p:spPr>
        <p:txBody>
          <a:bodyPr wrap="none" lIns="0" rtlCol="0">
            <a:spAutoFit/>
          </a:bodyPr>
          <a:lstStyle/>
          <a:p>
            <a:pPr algn="ctr">
              <a:lnSpc>
                <a:spcPct val="130000"/>
              </a:lnSpc>
              <a:spcAft>
                <a:spcPts val="600"/>
              </a:spcAft>
              <a:buClr>
                <a:schemeClr val="accent4"/>
              </a:buClr>
            </a:pPr>
            <a:r>
              <a:rPr lang="en-US" dirty="0"/>
              <a:t> valid</a:t>
            </a:r>
          </a:p>
        </p:txBody>
      </p:sp>
    </p:spTree>
    <p:extLst>
      <p:ext uri="{BB962C8B-B14F-4D97-AF65-F5344CB8AC3E}">
        <p14:creationId xmlns:p14="http://schemas.microsoft.com/office/powerpoint/2010/main" val="20787656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89D0-EF87-474B-97D5-907FCC313A24}"/>
              </a:ext>
            </a:extLst>
          </p:cNvPr>
          <p:cNvSpPr>
            <a:spLocks noGrp="1"/>
          </p:cNvSpPr>
          <p:nvPr>
            <p:ph type="title"/>
          </p:nvPr>
        </p:nvSpPr>
        <p:spPr/>
        <p:txBody>
          <a:bodyPr/>
          <a:lstStyle/>
          <a:p>
            <a:r>
              <a:rPr lang="en-US" dirty="0"/>
              <a:t>Simplicial Embedding</a:t>
            </a:r>
          </a:p>
        </p:txBody>
      </p:sp>
      <p:sp>
        <p:nvSpPr>
          <p:cNvPr id="4" name="Footer Placeholder 3">
            <a:extLst>
              <a:ext uri="{FF2B5EF4-FFF2-40B4-BE49-F238E27FC236}">
                <a16:creationId xmlns:a16="http://schemas.microsoft.com/office/drawing/2014/main" id="{DDA066DE-4143-4091-B4E7-B9FD48F5FB0B}"/>
              </a:ext>
            </a:extLst>
          </p:cNvPr>
          <p:cNvSpPr>
            <a:spLocks noGrp="1"/>
          </p:cNvSpPr>
          <p:nvPr>
            <p:ph type="ftr" sz="quarter" idx="10"/>
          </p:nvPr>
        </p:nvSpPr>
        <p:spPr/>
        <p:txBody>
          <a:bodyPr/>
          <a:lstStyle/>
          <a:p>
            <a:r>
              <a:rPr lang="en-US"/>
              <a:t>© 2025 SIGGRAPH. All Rights Reserved.</a:t>
            </a:r>
            <a:endParaRPr lang="en-US" dirty="0"/>
          </a:p>
        </p:txBody>
      </p:sp>
      <p:sp>
        <p:nvSpPr>
          <p:cNvPr id="5" name="Slide Number Placeholder 4">
            <a:extLst>
              <a:ext uri="{FF2B5EF4-FFF2-40B4-BE49-F238E27FC236}">
                <a16:creationId xmlns:a16="http://schemas.microsoft.com/office/drawing/2014/main" id="{8BC59B0F-4B2C-4EAE-B958-C6B64E2684B9}"/>
              </a:ext>
            </a:extLst>
          </p:cNvPr>
          <p:cNvSpPr>
            <a:spLocks noGrp="1"/>
          </p:cNvSpPr>
          <p:nvPr>
            <p:ph type="sldNum" sz="quarter" idx="11"/>
          </p:nvPr>
        </p:nvSpPr>
        <p:spPr/>
        <p:txBody>
          <a:bodyPr/>
          <a:lstStyle/>
          <a:p>
            <a:fld id="{C4424D3E-E720-AF46-A7EB-A9B428C5A8BA}" type="slidenum">
              <a:rPr lang="en-US" smtClean="0"/>
              <a:pPr/>
              <a:t>16</a:t>
            </a:fld>
            <a:endParaRPr lang="en-US" dirty="0"/>
          </a:p>
        </p:txBody>
      </p:sp>
      <p:pic>
        <p:nvPicPr>
          <p:cNvPr id="6" name="Content Placeholder 7">
            <a:extLst>
              <a:ext uri="{FF2B5EF4-FFF2-40B4-BE49-F238E27FC236}">
                <a16:creationId xmlns:a16="http://schemas.microsoft.com/office/drawing/2014/main" id="{1C09B1A1-8CF7-4BD6-BBA4-BB5DCE2EF9B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89652" y="1865376"/>
            <a:ext cx="7812696" cy="3895344"/>
          </a:xfrm>
          <a:prstGeom prst="rect">
            <a:avLst/>
          </a:prstGeom>
        </p:spPr>
      </p:pic>
      <p:pic>
        <p:nvPicPr>
          <p:cNvPr id="7" name="Graphic 6" descr="Checkmark with solid fill">
            <a:extLst>
              <a:ext uri="{FF2B5EF4-FFF2-40B4-BE49-F238E27FC236}">
                <a16:creationId xmlns:a16="http://schemas.microsoft.com/office/drawing/2014/main" id="{C958618F-A636-4A5C-92DA-E4F3AF3931D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3897" y="2069934"/>
            <a:ext cx="914400" cy="914400"/>
          </a:xfrm>
          <a:prstGeom prst="rect">
            <a:avLst/>
          </a:prstGeom>
        </p:spPr>
      </p:pic>
      <p:pic>
        <p:nvPicPr>
          <p:cNvPr id="8" name="Graphic 7" descr="Close with solid fill">
            <a:extLst>
              <a:ext uri="{FF2B5EF4-FFF2-40B4-BE49-F238E27FC236}">
                <a16:creationId xmlns:a16="http://schemas.microsoft.com/office/drawing/2014/main" id="{80768E25-4F35-4934-BB0A-DC1659AF8AA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3897" y="4422306"/>
            <a:ext cx="914400" cy="914400"/>
          </a:xfrm>
          <a:prstGeom prst="rect">
            <a:avLst/>
          </a:prstGeom>
        </p:spPr>
      </p:pic>
      <p:sp>
        <p:nvSpPr>
          <p:cNvPr id="9" name="TextBox 8">
            <a:extLst>
              <a:ext uri="{FF2B5EF4-FFF2-40B4-BE49-F238E27FC236}">
                <a16:creationId xmlns:a16="http://schemas.microsoft.com/office/drawing/2014/main" id="{934B5141-C3AA-4E7A-B37E-E8D776557769}"/>
              </a:ext>
            </a:extLst>
          </p:cNvPr>
          <p:cNvSpPr txBox="1"/>
          <p:nvPr/>
        </p:nvSpPr>
        <p:spPr>
          <a:xfrm>
            <a:off x="955625" y="2776841"/>
            <a:ext cx="630942" cy="414985"/>
          </a:xfrm>
          <a:prstGeom prst="rect">
            <a:avLst/>
          </a:prstGeom>
          <a:noFill/>
        </p:spPr>
        <p:txBody>
          <a:bodyPr wrap="none" lIns="0" rtlCol="0">
            <a:spAutoFit/>
          </a:bodyPr>
          <a:lstStyle/>
          <a:p>
            <a:pPr algn="ctr">
              <a:lnSpc>
                <a:spcPct val="130000"/>
              </a:lnSpc>
              <a:spcAft>
                <a:spcPts val="600"/>
              </a:spcAft>
              <a:buClr>
                <a:schemeClr val="accent4"/>
              </a:buClr>
            </a:pPr>
            <a:r>
              <a:rPr lang="en-US" dirty="0"/>
              <a:t> valid</a:t>
            </a:r>
          </a:p>
        </p:txBody>
      </p:sp>
      <p:sp>
        <p:nvSpPr>
          <p:cNvPr id="10" name="TextBox 9">
            <a:extLst>
              <a:ext uri="{FF2B5EF4-FFF2-40B4-BE49-F238E27FC236}">
                <a16:creationId xmlns:a16="http://schemas.microsoft.com/office/drawing/2014/main" id="{A3C47E72-94BD-463E-839F-704BAC12A5FA}"/>
              </a:ext>
            </a:extLst>
          </p:cNvPr>
          <p:cNvSpPr txBox="1"/>
          <p:nvPr/>
        </p:nvSpPr>
        <p:spPr>
          <a:xfrm>
            <a:off x="813897" y="5129213"/>
            <a:ext cx="914399" cy="414985"/>
          </a:xfrm>
          <a:prstGeom prst="rect">
            <a:avLst/>
          </a:prstGeom>
          <a:noFill/>
        </p:spPr>
        <p:txBody>
          <a:bodyPr wrap="square" lIns="0" rtlCol="0">
            <a:spAutoFit/>
          </a:bodyPr>
          <a:lstStyle/>
          <a:p>
            <a:pPr algn="ctr">
              <a:lnSpc>
                <a:spcPct val="130000"/>
              </a:lnSpc>
              <a:spcAft>
                <a:spcPts val="600"/>
              </a:spcAft>
              <a:buClr>
                <a:schemeClr val="accent4"/>
              </a:buClr>
            </a:pPr>
            <a:r>
              <a:rPr lang="en-US" dirty="0"/>
              <a:t> invalid</a:t>
            </a:r>
          </a:p>
        </p:txBody>
      </p:sp>
    </p:spTree>
    <p:extLst>
      <p:ext uri="{BB962C8B-B14F-4D97-AF65-F5344CB8AC3E}">
        <p14:creationId xmlns:p14="http://schemas.microsoft.com/office/powerpoint/2010/main" val="34647126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F9715-667F-4743-A60D-517C0CB0862F}"/>
              </a:ext>
            </a:extLst>
          </p:cNvPr>
          <p:cNvSpPr>
            <a:spLocks noGrp="1"/>
          </p:cNvSpPr>
          <p:nvPr>
            <p:ph type="title"/>
          </p:nvPr>
        </p:nvSpPr>
        <p:spPr/>
        <p:txBody>
          <a:bodyPr/>
          <a:lstStyle/>
          <a:p>
            <a:r>
              <a:rPr lang="en-US" dirty="0"/>
              <a:t>Simplicial Embedding</a:t>
            </a:r>
          </a:p>
        </p:txBody>
      </p:sp>
      <p:sp>
        <p:nvSpPr>
          <p:cNvPr id="4" name="Footer Placeholder 3">
            <a:extLst>
              <a:ext uri="{FF2B5EF4-FFF2-40B4-BE49-F238E27FC236}">
                <a16:creationId xmlns:a16="http://schemas.microsoft.com/office/drawing/2014/main" id="{B32005D5-667E-4A33-8C4B-D298261F4BEA}"/>
              </a:ext>
            </a:extLst>
          </p:cNvPr>
          <p:cNvSpPr>
            <a:spLocks noGrp="1"/>
          </p:cNvSpPr>
          <p:nvPr>
            <p:ph type="ftr" sz="quarter" idx="10"/>
          </p:nvPr>
        </p:nvSpPr>
        <p:spPr/>
        <p:txBody>
          <a:bodyPr/>
          <a:lstStyle/>
          <a:p>
            <a:r>
              <a:rPr lang="en-US"/>
              <a:t>© 2025 SIGGRAPH. All Rights Reserved.</a:t>
            </a:r>
            <a:endParaRPr lang="en-US" dirty="0"/>
          </a:p>
        </p:txBody>
      </p:sp>
      <p:sp>
        <p:nvSpPr>
          <p:cNvPr id="5" name="Slide Number Placeholder 4">
            <a:extLst>
              <a:ext uri="{FF2B5EF4-FFF2-40B4-BE49-F238E27FC236}">
                <a16:creationId xmlns:a16="http://schemas.microsoft.com/office/drawing/2014/main" id="{506A26A2-ADEE-462F-AA9A-30A25DDF5573}"/>
              </a:ext>
            </a:extLst>
          </p:cNvPr>
          <p:cNvSpPr>
            <a:spLocks noGrp="1"/>
          </p:cNvSpPr>
          <p:nvPr>
            <p:ph type="sldNum" sz="quarter" idx="11"/>
          </p:nvPr>
        </p:nvSpPr>
        <p:spPr/>
        <p:txBody>
          <a:bodyPr/>
          <a:lstStyle/>
          <a:p>
            <a:fld id="{C4424D3E-E720-AF46-A7EB-A9B428C5A8BA}" type="slidenum">
              <a:rPr lang="en-US" smtClean="0"/>
              <a:pPr/>
              <a:t>17</a:t>
            </a:fld>
            <a:endParaRPr lang="en-US" dirty="0"/>
          </a:p>
        </p:txBody>
      </p:sp>
      <p:pic>
        <p:nvPicPr>
          <p:cNvPr id="6" name="Picture 5">
            <a:extLst>
              <a:ext uri="{FF2B5EF4-FFF2-40B4-BE49-F238E27FC236}">
                <a16:creationId xmlns:a16="http://schemas.microsoft.com/office/drawing/2014/main" id="{B7F7BBB6-3A2A-4FB0-BFE3-898FC2C169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93803" y="1860796"/>
            <a:ext cx="6018512" cy="3899924"/>
          </a:xfrm>
          <a:prstGeom prst="rect">
            <a:avLst/>
          </a:prstGeom>
        </p:spPr>
      </p:pic>
      <p:sp>
        <p:nvSpPr>
          <p:cNvPr id="7" name="Rectangle 6">
            <a:extLst>
              <a:ext uri="{FF2B5EF4-FFF2-40B4-BE49-F238E27FC236}">
                <a16:creationId xmlns:a16="http://schemas.microsoft.com/office/drawing/2014/main" id="{E9EDFFD0-020F-4283-BB0C-8A51F5CAC37F}"/>
              </a:ext>
            </a:extLst>
          </p:cNvPr>
          <p:cNvSpPr/>
          <p:nvPr/>
        </p:nvSpPr>
        <p:spPr>
          <a:xfrm>
            <a:off x="5010911" y="1786128"/>
            <a:ext cx="2023873" cy="4017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E261CE4-2187-446C-BE01-637D16B0A346}"/>
              </a:ext>
            </a:extLst>
          </p:cNvPr>
          <p:cNvSpPr/>
          <p:nvPr/>
        </p:nvSpPr>
        <p:spPr>
          <a:xfrm>
            <a:off x="7394449" y="1786128"/>
            <a:ext cx="2011679" cy="3974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099178-DFE3-4FC4-B05B-978F15ADD442}"/>
              </a:ext>
            </a:extLst>
          </p:cNvPr>
          <p:cNvSpPr/>
          <p:nvPr/>
        </p:nvSpPr>
        <p:spPr>
          <a:xfrm>
            <a:off x="2987038" y="1786128"/>
            <a:ext cx="2023873" cy="4017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4394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xit" presetSubtype="1" fill="hold" grpId="0" nodeType="afterEffect">
                                  <p:stCondLst>
                                    <p:cond delay="0"/>
                                  </p:stCondLst>
                                  <p:childTnLst>
                                    <p:animEffect transition="out" filter="wipe(up)">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1" fill="hold" grpId="0" nodeType="clickEffect">
                                  <p:stCondLst>
                                    <p:cond delay="0"/>
                                  </p:stCondLst>
                                  <p:childTnLst>
                                    <p:animEffect transition="out" filter="wipe(up)">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1" fill="hold" grpId="0" nodeType="clickEffect">
                                  <p:stCondLst>
                                    <p:cond delay="0"/>
                                  </p:stCondLst>
                                  <p:childTnLst>
                                    <p:animEffect transition="out" filter="wipe(up)">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64D75-BFB8-44B6-8FB8-01CC43C18C5D}"/>
              </a:ext>
            </a:extLst>
          </p:cNvPr>
          <p:cNvSpPr>
            <a:spLocks noGrp="1"/>
          </p:cNvSpPr>
          <p:nvPr>
            <p:ph type="title"/>
          </p:nvPr>
        </p:nvSpPr>
        <p:spPr/>
        <p:txBody>
          <a:bodyPr/>
          <a:lstStyle/>
          <a:p>
            <a:r>
              <a:rPr lang="en-US" dirty="0"/>
              <a:t>Simplicial Embedding</a:t>
            </a:r>
          </a:p>
        </p:txBody>
      </p:sp>
      <p:sp>
        <p:nvSpPr>
          <p:cNvPr id="5" name="Slide Number Placeholder 4">
            <a:extLst>
              <a:ext uri="{FF2B5EF4-FFF2-40B4-BE49-F238E27FC236}">
                <a16:creationId xmlns:a16="http://schemas.microsoft.com/office/drawing/2014/main" id="{960FB591-3FED-47C3-9A62-CEEB615BAA07}"/>
              </a:ext>
            </a:extLst>
          </p:cNvPr>
          <p:cNvSpPr>
            <a:spLocks noGrp="1"/>
          </p:cNvSpPr>
          <p:nvPr>
            <p:ph type="sldNum" sz="quarter" idx="10"/>
          </p:nvPr>
        </p:nvSpPr>
        <p:spPr/>
        <p:txBody>
          <a:bodyPr/>
          <a:lstStyle/>
          <a:p>
            <a:fld id="{FA919043-6B14-43C3-BC53-C838AD8B992D}" type="slidenum">
              <a:rPr lang="en-US" smtClean="0"/>
              <a:pPr/>
              <a:t>18</a:t>
            </a:fld>
            <a:endParaRPr lang="en-US" dirty="0"/>
          </a:p>
        </p:txBody>
      </p:sp>
      <p:pic>
        <p:nvPicPr>
          <p:cNvPr id="6" name="Picture 5">
            <a:extLst>
              <a:ext uri="{FF2B5EF4-FFF2-40B4-BE49-F238E27FC236}">
                <a16:creationId xmlns:a16="http://schemas.microsoft.com/office/drawing/2014/main" id="{FBC59A43-C4DB-45F3-AA1E-5BF8D47045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4838" y="1966172"/>
            <a:ext cx="3643648" cy="3643648"/>
          </a:xfrm>
          <a:prstGeom prst="rect">
            <a:avLst/>
          </a:prstGeom>
        </p:spPr>
      </p:pic>
      <p:grpSp>
        <p:nvGrpSpPr>
          <p:cNvPr id="11" name="Group 10">
            <a:extLst>
              <a:ext uri="{FF2B5EF4-FFF2-40B4-BE49-F238E27FC236}">
                <a16:creationId xmlns:a16="http://schemas.microsoft.com/office/drawing/2014/main" id="{52BC7DD2-9A11-4007-8C94-731310FF559D}"/>
              </a:ext>
            </a:extLst>
          </p:cNvPr>
          <p:cNvGrpSpPr/>
          <p:nvPr/>
        </p:nvGrpSpPr>
        <p:grpSpPr>
          <a:xfrm>
            <a:off x="8083638" y="1966172"/>
            <a:ext cx="3643648" cy="4042690"/>
            <a:chOff x="8083638" y="1966172"/>
            <a:chExt cx="3643648" cy="4042690"/>
          </a:xfrm>
        </p:grpSpPr>
        <p:pic>
          <p:nvPicPr>
            <p:cNvPr id="8" name="Picture 7">
              <a:extLst>
                <a:ext uri="{FF2B5EF4-FFF2-40B4-BE49-F238E27FC236}">
                  <a16:creationId xmlns:a16="http://schemas.microsoft.com/office/drawing/2014/main" id="{6F32234C-BE51-403F-9D08-3DB3A68B8A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83638" y="1966172"/>
              <a:ext cx="3643648" cy="3643648"/>
            </a:xfrm>
            <a:prstGeom prst="rect">
              <a:avLst/>
            </a:prstGeom>
          </p:spPr>
        </p:pic>
        <p:sp>
          <p:nvSpPr>
            <p:cNvPr id="9" name="TextBox 8">
              <a:extLst>
                <a:ext uri="{FF2B5EF4-FFF2-40B4-BE49-F238E27FC236}">
                  <a16:creationId xmlns:a16="http://schemas.microsoft.com/office/drawing/2014/main" id="{1B2E10A7-1A3E-467E-9ABF-341468F731BF}"/>
                </a:ext>
              </a:extLst>
            </p:cNvPr>
            <p:cNvSpPr txBox="1"/>
            <p:nvPr/>
          </p:nvSpPr>
          <p:spPr>
            <a:xfrm>
              <a:off x="8083638" y="5639530"/>
              <a:ext cx="2913546" cy="369332"/>
            </a:xfrm>
            <a:prstGeom prst="rect">
              <a:avLst/>
            </a:prstGeom>
            <a:noFill/>
          </p:spPr>
          <p:txBody>
            <a:bodyPr wrap="square" rtlCol="0">
              <a:spAutoFit/>
            </a:bodyPr>
            <a:lstStyle/>
            <a:p>
              <a:r>
                <a:rPr lang="en-US" dirty="0"/>
                <a:t>with simplicial embedding</a:t>
              </a:r>
            </a:p>
          </p:txBody>
        </p:sp>
      </p:grpSp>
      <p:grpSp>
        <p:nvGrpSpPr>
          <p:cNvPr id="12" name="Group 11">
            <a:extLst>
              <a:ext uri="{FF2B5EF4-FFF2-40B4-BE49-F238E27FC236}">
                <a16:creationId xmlns:a16="http://schemas.microsoft.com/office/drawing/2014/main" id="{E71A2F04-45FE-476F-A8AC-560D690ABAE8}"/>
              </a:ext>
            </a:extLst>
          </p:cNvPr>
          <p:cNvGrpSpPr/>
          <p:nvPr/>
        </p:nvGrpSpPr>
        <p:grpSpPr>
          <a:xfrm>
            <a:off x="838199" y="1966172"/>
            <a:ext cx="3643649" cy="4042690"/>
            <a:chOff x="838199" y="1966172"/>
            <a:chExt cx="3643649" cy="4042690"/>
          </a:xfrm>
        </p:grpSpPr>
        <p:pic>
          <p:nvPicPr>
            <p:cNvPr id="7" name="Picture 6">
              <a:extLst>
                <a:ext uri="{FF2B5EF4-FFF2-40B4-BE49-F238E27FC236}">
                  <a16:creationId xmlns:a16="http://schemas.microsoft.com/office/drawing/2014/main" id="{F950D2F8-7EBF-4604-941C-F340453F55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1966172"/>
              <a:ext cx="3643648" cy="3643648"/>
            </a:xfrm>
            <a:prstGeom prst="rect">
              <a:avLst/>
            </a:prstGeom>
          </p:spPr>
        </p:pic>
        <p:sp>
          <p:nvSpPr>
            <p:cNvPr id="10" name="TextBox 9">
              <a:extLst>
                <a:ext uri="{FF2B5EF4-FFF2-40B4-BE49-F238E27FC236}">
                  <a16:creationId xmlns:a16="http://schemas.microsoft.com/office/drawing/2014/main" id="{5BB287E3-AB4E-448A-B6E3-632B291FF392}"/>
                </a:ext>
              </a:extLst>
            </p:cNvPr>
            <p:cNvSpPr txBox="1"/>
            <p:nvPr/>
          </p:nvSpPr>
          <p:spPr>
            <a:xfrm>
              <a:off x="838199" y="5639530"/>
              <a:ext cx="3270164" cy="369332"/>
            </a:xfrm>
            <a:prstGeom prst="rect">
              <a:avLst/>
            </a:prstGeom>
            <a:noFill/>
          </p:spPr>
          <p:txBody>
            <a:bodyPr wrap="square" rtlCol="0">
              <a:spAutoFit/>
            </a:bodyPr>
            <a:lstStyle/>
            <a:p>
              <a:r>
                <a:rPr lang="en-US" dirty="0"/>
                <a:t>without simplicial embedding</a:t>
              </a:r>
            </a:p>
          </p:txBody>
        </p:sp>
      </p:grpSp>
    </p:spTree>
    <p:extLst>
      <p:ext uri="{BB962C8B-B14F-4D97-AF65-F5344CB8AC3E}">
        <p14:creationId xmlns:p14="http://schemas.microsoft.com/office/powerpoint/2010/main" val="17841108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89D0-EF87-474B-97D5-907FCC313A24}"/>
              </a:ext>
            </a:extLst>
          </p:cNvPr>
          <p:cNvSpPr>
            <a:spLocks noGrp="1"/>
          </p:cNvSpPr>
          <p:nvPr>
            <p:ph type="title"/>
          </p:nvPr>
        </p:nvSpPr>
        <p:spPr/>
        <p:txBody>
          <a:bodyPr/>
          <a:lstStyle/>
          <a:p>
            <a:r>
              <a:rPr lang="en-US" dirty="0"/>
              <a:t>Simplicial Embedding</a:t>
            </a:r>
          </a:p>
        </p:txBody>
      </p:sp>
      <p:sp>
        <p:nvSpPr>
          <p:cNvPr id="4" name="Footer Placeholder 3">
            <a:extLst>
              <a:ext uri="{FF2B5EF4-FFF2-40B4-BE49-F238E27FC236}">
                <a16:creationId xmlns:a16="http://schemas.microsoft.com/office/drawing/2014/main" id="{DDA066DE-4143-4091-B4E7-B9FD48F5FB0B}"/>
              </a:ext>
            </a:extLst>
          </p:cNvPr>
          <p:cNvSpPr>
            <a:spLocks noGrp="1"/>
          </p:cNvSpPr>
          <p:nvPr>
            <p:ph type="ftr" sz="quarter" idx="10"/>
          </p:nvPr>
        </p:nvSpPr>
        <p:spPr/>
        <p:txBody>
          <a:bodyPr/>
          <a:lstStyle/>
          <a:p>
            <a:r>
              <a:rPr lang="en-US"/>
              <a:t>© 2025 SIGGRAPH. All Rights Reserved.</a:t>
            </a:r>
            <a:endParaRPr lang="en-US" dirty="0"/>
          </a:p>
        </p:txBody>
      </p:sp>
      <p:sp>
        <p:nvSpPr>
          <p:cNvPr id="5" name="Slide Number Placeholder 4">
            <a:extLst>
              <a:ext uri="{FF2B5EF4-FFF2-40B4-BE49-F238E27FC236}">
                <a16:creationId xmlns:a16="http://schemas.microsoft.com/office/drawing/2014/main" id="{8BC59B0F-4B2C-4EAE-B958-C6B64E2684B9}"/>
              </a:ext>
            </a:extLst>
          </p:cNvPr>
          <p:cNvSpPr>
            <a:spLocks noGrp="1"/>
          </p:cNvSpPr>
          <p:nvPr>
            <p:ph type="sldNum" sz="quarter" idx="11"/>
          </p:nvPr>
        </p:nvSpPr>
        <p:spPr/>
        <p:txBody>
          <a:bodyPr/>
          <a:lstStyle/>
          <a:p>
            <a:fld id="{C4424D3E-E720-AF46-A7EB-A9B428C5A8BA}" type="slidenum">
              <a:rPr lang="en-US" smtClean="0"/>
              <a:pPr/>
              <a:t>19</a:t>
            </a:fld>
            <a:endParaRPr lang="en-US" dirty="0"/>
          </a:p>
        </p:txBody>
      </p:sp>
      <p:pic>
        <p:nvPicPr>
          <p:cNvPr id="47" name="Content Placeholder 6">
            <a:extLst>
              <a:ext uri="{FF2B5EF4-FFF2-40B4-BE49-F238E27FC236}">
                <a16:creationId xmlns:a16="http://schemas.microsoft.com/office/drawing/2014/main" id="{3949768F-CE02-4B67-85D7-711C87B3F4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15056" y="2725163"/>
            <a:ext cx="3501591" cy="2483687"/>
          </a:xfrm>
          <a:prstGeom prst="rect">
            <a:avLst/>
          </a:prstGeom>
        </p:spPr>
      </p:pic>
      <p:pic>
        <p:nvPicPr>
          <p:cNvPr id="48" name="Content Placeholder 6">
            <a:extLst>
              <a:ext uri="{FF2B5EF4-FFF2-40B4-BE49-F238E27FC236}">
                <a16:creationId xmlns:a16="http://schemas.microsoft.com/office/drawing/2014/main" id="{37FCFEB4-69AA-4CF5-A1CD-F6B3994B77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92000" y="2725163"/>
            <a:ext cx="3501591" cy="2483687"/>
          </a:xfrm>
          <a:prstGeom prst="rect">
            <a:avLst/>
          </a:prstGeom>
        </p:spPr>
      </p:pic>
      <p:pic>
        <p:nvPicPr>
          <p:cNvPr id="46" name="Content Placeholder 6">
            <a:extLst>
              <a:ext uri="{FF2B5EF4-FFF2-40B4-BE49-F238E27FC236}">
                <a16:creationId xmlns:a16="http://schemas.microsoft.com/office/drawing/2014/main" id="{A87F29EF-96BD-4B7A-A5A9-66B69EFD0223}"/>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4345204" y="2725163"/>
            <a:ext cx="3501591" cy="2483687"/>
          </a:xfrm>
          <a:prstGeom prst="rect">
            <a:avLst/>
          </a:prstGeom>
        </p:spPr>
      </p:pic>
      <p:sp>
        <p:nvSpPr>
          <p:cNvPr id="8" name="TextBox 7">
            <a:extLst>
              <a:ext uri="{FF2B5EF4-FFF2-40B4-BE49-F238E27FC236}">
                <a16:creationId xmlns:a16="http://schemas.microsoft.com/office/drawing/2014/main" id="{803C9B6D-37EF-4C86-8AE4-35C725433044}"/>
              </a:ext>
            </a:extLst>
          </p:cNvPr>
          <p:cNvSpPr txBox="1"/>
          <p:nvPr/>
        </p:nvSpPr>
        <p:spPr>
          <a:xfrm>
            <a:off x="4979026" y="5208850"/>
            <a:ext cx="2233945" cy="414985"/>
          </a:xfrm>
          <a:prstGeom prst="rect">
            <a:avLst/>
          </a:prstGeom>
          <a:noFill/>
        </p:spPr>
        <p:txBody>
          <a:bodyPr wrap="none" lIns="0" rtlCol="0">
            <a:spAutoFit/>
          </a:bodyPr>
          <a:lstStyle/>
          <a:p>
            <a:pPr algn="l">
              <a:lnSpc>
                <a:spcPct val="130000"/>
              </a:lnSpc>
              <a:spcAft>
                <a:spcPts val="600"/>
              </a:spcAft>
              <a:buClr>
                <a:schemeClr val="accent4"/>
              </a:buClr>
            </a:pPr>
            <a:r>
              <a:rPr lang="en-US" dirty="0"/>
              <a:t>simplicial embedding</a:t>
            </a:r>
          </a:p>
        </p:txBody>
      </p:sp>
      <p:sp>
        <p:nvSpPr>
          <p:cNvPr id="9" name="TextBox 8">
            <a:extLst>
              <a:ext uri="{FF2B5EF4-FFF2-40B4-BE49-F238E27FC236}">
                <a16:creationId xmlns:a16="http://schemas.microsoft.com/office/drawing/2014/main" id="{9A058D98-6DC4-4960-91B7-69C4CEE9BB56}"/>
              </a:ext>
            </a:extLst>
          </p:cNvPr>
          <p:cNvSpPr txBox="1"/>
          <p:nvPr/>
        </p:nvSpPr>
        <p:spPr>
          <a:xfrm>
            <a:off x="12988206" y="5208849"/>
            <a:ext cx="1909177" cy="414985"/>
          </a:xfrm>
          <a:prstGeom prst="rect">
            <a:avLst/>
          </a:prstGeom>
          <a:noFill/>
        </p:spPr>
        <p:txBody>
          <a:bodyPr wrap="none" lIns="0" rtlCol="0">
            <a:spAutoFit/>
          </a:bodyPr>
          <a:lstStyle/>
          <a:p>
            <a:pPr algn="l">
              <a:lnSpc>
                <a:spcPct val="130000"/>
              </a:lnSpc>
              <a:spcAft>
                <a:spcPts val="600"/>
              </a:spcAft>
              <a:buClr>
                <a:schemeClr val="accent4"/>
              </a:buClr>
            </a:pPr>
            <a:r>
              <a:rPr lang="en-US" dirty="0"/>
              <a:t>offset initialization</a:t>
            </a:r>
          </a:p>
        </p:txBody>
      </p:sp>
      <p:sp>
        <p:nvSpPr>
          <p:cNvPr id="10" name="TextBox 9">
            <a:extLst>
              <a:ext uri="{FF2B5EF4-FFF2-40B4-BE49-F238E27FC236}">
                <a16:creationId xmlns:a16="http://schemas.microsoft.com/office/drawing/2014/main" id="{833E9190-FF0A-480F-9099-B75C051E7FA1}"/>
              </a:ext>
            </a:extLst>
          </p:cNvPr>
          <p:cNvSpPr txBox="1"/>
          <p:nvPr/>
        </p:nvSpPr>
        <p:spPr>
          <a:xfrm>
            <a:off x="16892026" y="5208848"/>
            <a:ext cx="1947649" cy="414985"/>
          </a:xfrm>
          <a:prstGeom prst="rect">
            <a:avLst/>
          </a:prstGeom>
          <a:noFill/>
        </p:spPr>
        <p:txBody>
          <a:bodyPr wrap="none" lIns="0" rtlCol="0">
            <a:spAutoFit/>
          </a:bodyPr>
          <a:lstStyle/>
          <a:p>
            <a:pPr algn="l">
              <a:lnSpc>
                <a:spcPct val="130000"/>
              </a:lnSpc>
              <a:spcAft>
                <a:spcPts val="600"/>
              </a:spcAft>
              <a:buClr>
                <a:schemeClr val="accent4"/>
              </a:buClr>
            </a:pPr>
            <a:r>
              <a:rPr lang="en-US" dirty="0"/>
              <a:t>offset optimization</a:t>
            </a:r>
          </a:p>
        </p:txBody>
      </p:sp>
    </p:spTree>
    <p:extLst>
      <p:ext uri="{BB962C8B-B14F-4D97-AF65-F5344CB8AC3E}">
        <p14:creationId xmlns:p14="http://schemas.microsoft.com/office/powerpoint/2010/main" val="252897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Graphic 52">
            <a:extLst>
              <a:ext uri="{FF2B5EF4-FFF2-40B4-BE49-F238E27FC236}">
                <a16:creationId xmlns:a16="http://schemas.microsoft.com/office/drawing/2014/main" id="{CEA8DB53-1ABF-4FDA-8576-620B3448D95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15796" y="1477065"/>
            <a:ext cx="4043468" cy="4248910"/>
          </a:xfrm>
          <a:prstGeom prst="rect">
            <a:avLst/>
          </a:prstGeom>
        </p:spPr>
      </p:pic>
      <p:sp>
        <p:nvSpPr>
          <p:cNvPr id="2" name="Title 1">
            <a:extLst>
              <a:ext uri="{FF2B5EF4-FFF2-40B4-BE49-F238E27FC236}">
                <a16:creationId xmlns:a16="http://schemas.microsoft.com/office/drawing/2014/main" id="{1D5B18F1-2A9F-4151-807B-D0CC58C4FF69}"/>
              </a:ext>
            </a:extLst>
          </p:cNvPr>
          <p:cNvSpPr>
            <a:spLocks noGrp="1"/>
          </p:cNvSpPr>
          <p:nvPr>
            <p:ph type="title"/>
          </p:nvPr>
        </p:nvSpPr>
        <p:spPr/>
        <p:txBody>
          <a:bodyPr/>
          <a:lstStyle/>
          <a:p>
            <a:r>
              <a:rPr lang="en-US" dirty="0"/>
              <a:t>Topological Offsets</a:t>
            </a:r>
          </a:p>
        </p:txBody>
      </p:sp>
      <p:sp>
        <p:nvSpPr>
          <p:cNvPr id="4" name="Slide Number Placeholder 3">
            <a:extLst>
              <a:ext uri="{FF2B5EF4-FFF2-40B4-BE49-F238E27FC236}">
                <a16:creationId xmlns:a16="http://schemas.microsoft.com/office/drawing/2014/main" id="{E0740051-0E8E-436C-9314-7D5F7DC9FBEF}"/>
              </a:ext>
            </a:extLst>
          </p:cNvPr>
          <p:cNvSpPr>
            <a:spLocks noGrp="1"/>
          </p:cNvSpPr>
          <p:nvPr>
            <p:ph type="sldNum" sz="quarter" idx="11"/>
          </p:nvPr>
        </p:nvSpPr>
        <p:spPr/>
        <p:txBody>
          <a:bodyPr/>
          <a:lstStyle/>
          <a:p>
            <a:fld id="{FA919043-6B14-43C3-BC53-C838AD8B992D}" type="slidenum">
              <a:rPr lang="en-US" smtClean="0"/>
              <a:pPr/>
              <a:t>2</a:t>
            </a:fld>
            <a:endParaRPr lang="en-US" dirty="0"/>
          </a:p>
        </p:txBody>
      </p:sp>
      <p:grpSp>
        <p:nvGrpSpPr>
          <p:cNvPr id="48" name="Group 47">
            <a:extLst>
              <a:ext uri="{FF2B5EF4-FFF2-40B4-BE49-F238E27FC236}">
                <a16:creationId xmlns:a16="http://schemas.microsoft.com/office/drawing/2014/main" id="{DE1326E4-6F27-495A-8057-81B3E101DD5F}"/>
              </a:ext>
            </a:extLst>
          </p:cNvPr>
          <p:cNvGrpSpPr/>
          <p:nvPr/>
        </p:nvGrpSpPr>
        <p:grpSpPr>
          <a:xfrm>
            <a:off x="329776" y="1476476"/>
            <a:ext cx="4043470" cy="4328296"/>
            <a:chOff x="329776" y="1476476"/>
            <a:chExt cx="4043470" cy="4328296"/>
          </a:xfrm>
        </p:grpSpPr>
        <p:pic>
          <p:nvPicPr>
            <p:cNvPr id="47" name="Graphic 46">
              <a:extLst>
                <a:ext uri="{FF2B5EF4-FFF2-40B4-BE49-F238E27FC236}">
                  <a16:creationId xmlns:a16="http://schemas.microsoft.com/office/drawing/2014/main" id="{E90564A5-1340-4BF3-B74D-3DD170AF883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29776" y="1476476"/>
              <a:ext cx="4043470" cy="4248911"/>
            </a:xfrm>
            <a:prstGeom prst="rect">
              <a:avLst/>
            </a:prstGeom>
          </p:spPr>
        </p:pic>
        <p:sp>
          <p:nvSpPr>
            <p:cNvPr id="17" name="TextBox 16">
              <a:extLst>
                <a:ext uri="{FF2B5EF4-FFF2-40B4-BE49-F238E27FC236}">
                  <a16:creationId xmlns:a16="http://schemas.microsoft.com/office/drawing/2014/main" id="{844D8220-6995-4EEC-9B5C-5CB2606557DF}"/>
                </a:ext>
              </a:extLst>
            </p:cNvPr>
            <p:cNvSpPr txBox="1"/>
            <p:nvPr/>
          </p:nvSpPr>
          <p:spPr>
            <a:xfrm>
              <a:off x="329776" y="5435440"/>
              <a:ext cx="4043470" cy="369332"/>
            </a:xfrm>
            <a:prstGeom prst="rect">
              <a:avLst/>
            </a:prstGeom>
            <a:noFill/>
          </p:spPr>
          <p:txBody>
            <a:bodyPr wrap="square" rtlCol="0">
              <a:spAutoFit/>
            </a:bodyPr>
            <a:lstStyle/>
            <a:p>
              <a:pPr algn="ctr"/>
              <a:r>
                <a:rPr lang="en-US" dirty="0"/>
                <a:t>topological offset</a:t>
              </a:r>
            </a:p>
          </p:txBody>
        </p:sp>
      </p:grpSp>
      <p:grpSp>
        <p:nvGrpSpPr>
          <p:cNvPr id="49" name="Group 48">
            <a:extLst>
              <a:ext uri="{FF2B5EF4-FFF2-40B4-BE49-F238E27FC236}">
                <a16:creationId xmlns:a16="http://schemas.microsoft.com/office/drawing/2014/main" id="{20D3F8AD-E12D-40C3-A486-6F3339C7533A}"/>
              </a:ext>
            </a:extLst>
          </p:cNvPr>
          <p:cNvGrpSpPr/>
          <p:nvPr/>
        </p:nvGrpSpPr>
        <p:grpSpPr>
          <a:xfrm>
            <a:off x="4074215" y="1477065"/>
            <a:ext cx="4043468" cy="4327707"/>
            <a:chOff x="4074215" y="1477065"/>
            <a:chExt cx="4043468" cy="4327707"/>
          </a:xfrm>
        </p:grpSpPr>
        <p:pic>
          <p:nvPicPr>
            <p:cNvPr id="46" name="Graphic 45">
              <a:extLst>
                <a:ext uri="{FF2B5EF4-FFF2-40B4-BE49-F238E27FC236}">
                  <a16:creationId xmlns:a16="http://schemas.microsoft.com/office/drawing/2014/main" id="{C3E291D6-527F-42A1-BAAC-CD02D1C1D6B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074215" y="1477065"/>
              <a:ext cx="4043468" cy="4248910"/>
            </a:xfrm>
            <a:prstGeom prst="rect">
              <a:avLst/>
            </a:prstGeom>
          </p:spPr>
        </p:pic>
        <p:sp>
          <p:nvSpPr>
            <p:cNvPr id="18" name="TextBox 17">
              <a:extLst>
                <a:ext uri="{FF2B5EF4-FFF2-40B4-BE49-F238E27FC236}">
                  <a16:creationId xmlns:a16="http://schemas.microsoft.com/office/drawing/2014/main" id="{DD069C66-E85F-49A0-B6F3-19668055C769}"/>
                </a:ext>
              </a:extLst>
            </p:cNvPr>
            <p:cNvSpPr txBox="1"/>
            <p:nvPr/>
          </p:nvSpPr>
          <p:spPr>
            <a:xfrm>
              <a:off x="4074215" y="5435440"/>
              <a:ext cx="4040612" cy="369332"/>
            </a:xfrm>
            <a:prstGeom prst="rect">
              <a:avLst/>
            </a:prstGeom>
            <a:noFill/>
          </p:spPr>
          <p:txBody>
            <a:bodyPr wrap="square" rtlCol="0">
              <a:spAutoFit/>
            </a:bodyPr>
            <a:lstStyle/>
            <a:p>
              <a:pPr algn="ctr"/>
              <a:r>
                <a:rPr lang="en-US" dirty="0"/>
                <a:t>input</a:t>
              </a:r>
            </a:p>
          </p:txBody>
        </p:sp>
      </p:grpSp>
      <p:pic>
        <p:nvPicPr>
          <p:cNvPr id="44" name="Graphic 43">
            <a:extLst>
              <a:ext uri="{FF2B5EF4-FFF2-40B4-BE49-F238E27FC236}">
                <a16:creationId xmlns:a16="http://schemas.microsoft.com/office/drawing/2014/main" id="{DF973EFA-4727-47B5-922A-09B6F9303FF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7815796" y="1477065"/>
            <a:ext cx="4043468" cy="4248910"/>
          </a:xfrm>
          <a:prstGeom prst="rect">
            <a:avLst/>
          </a:prstGeom>
        </p:spPr>
      </p:pic>
      <p:sp>
        <p:nvSpPr>
          <p:cNvPr id="19" name="TextBox 18">
            <a:extLst>
              <a:ext uri="{FF2B5EF4-FFF2-40B4-BE49-F238E27FC236}">
                <a16:creationId xmlns:a16="http://schemas.microsoft.com/office/drawing/2014/main" id="{907E9F93-36F1-4377-9971-C0F3B86C5EE8}"/>
              </a:ext>
            </a:extLst>
          </p:cNvPr>
          <p:cNvSpPr txBox="1"/>
          <p:nvPr/>
        </p:nvSpPr>
        <p:spPr>
          <a:xfrm>
            <a:off x="7815796" y="5435440"/>
            <a:ext cx="4043469" cy="369332"/>
          </a:xfrm>
          <a:prstGeom prst="rect">
            <a:avLst/>
          </a:prstGeom>
          <a:noFill/>
        </p:spPr>
        <p:txBody>
          <a:bodyPr wrap="square" rtlCol="0">
            <a:spAutoFit/>
          </a:bodyPr>
          <a:lstStyle/>
          <a:p>
            <a:pPr algn="ctr"/>
            <a:r>
              <a:rPr lang="en-US" dirty="0"/>
              <a:t>finite offset</a:t>
            </a:r>
          </a:p>
        </p:txBody>
      </p:sp>
      <p:sp>
        <p:nvSpPr>
          <p:cNvPr id="13" name="Oval 12">
            <a:extLst>
              <a:ext uri="{FF2B5EF4-FFF2-40B4-BE49-F238E27FC236}">
                <a16:creationId xmlns:a16="http://schemas.microsoft.com/office/drawing/2014/main" id="{CEE91CDC-D1AF-429C-8D20-1EF1B24F12A8}"/>
              </a:ext>
            </a:extLst>
          </p:cNvPr>
          <p:cNvSpPr>
            <a:spLocks noChangeAspect="1"/>
          </p:cNvSpPr>
          <p:nvPr/>
        </p:nvSpPr>
        <p:spPr>
          <a:xfrm>
            <a:off x="9312627" y="3490868"/>
            <a:ext cx="1210080" cy="1210080"/>
          </a:xfrm>
          <a:prstGeom prst="ellipse">
            <a:avLst/>
          </a:prstGeom>
          <a:solidFill>
            <a:schemeClr val="accent5">
              <a:alpha val="30196"/>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7157B959-1788-419E-9969-A336FBD56862}"/>
              </a:ext>
            </a:extLst>
          </p:cNvPr>
          <p:cNvSpPr>
            <a:spLocks noChangeAspect="1"/>
          </p:cNvSpPr>
          <p:nvPr/>
        </p:nvSpPr>
        <p:spPr>
          <a:xfrm>
            <a:off x="1822804" y="3498488"/>
            <a:ext cx="1210080" cy="1210080"/>
          </a:xfrm>
          <a:prstGeom prst="ellipse">
            <a:avLst/>
          </a:prstGeom>
          <a:solidFill>
            <a:schemeClr val="accent5">
              <a:alpha val="30196"/>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ooter Placeholder 6">
            <a:extLst>
              <a:ext uri="{FF2B5EF4-FFF2-40B4-BE49-F238E27FC236}">
                <a16:creationId xmlns:a16="http://schemas.microsoft.com/office/drawing/2014/main" id="{8CB44950-61E3-4B10-850D-D16DD0849AF2}"/>
              </a:ext>
            </a:extLst>
          </p:cNvPr>
          <p:cNvSpPr txBox="1">
            <a:spLocks/>
          </p:cNvSpPr>
          <p:nvPr/>
        </p:nvSpPr>
        <p:spPr>
          <a:xfrm>
            <a:off x="0" y="6550025"/>
            <a:ext cx="4114800" cy="307975"/>
          </a:xfrm>
          <a:prstGeom prst="rect">
            <a:avLst/>
          </a:prstGeom>
        </p:spPr>
        <p:txBody>
          <a:bodyPr vert="horz" lIns="91440" tIns="45720" rIns="91440" bIns="45720" rtlCol="0" anchor="ctr"/>
          <a:lstStyle>
            <a:defPPr>
              <a:defRPr lang="en-US"/>
            </a:defPPr>
            <a:lvl1pPr marL="0" algn="l" defTabSz="914400" rtl="0" eaLnBrk="1" latinLnBrk="0" hangingPunct="1">
              <a:defRPr sz="6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2025 SIGGRAPH. All Rights Reserved.</a:t>
            </a:r>
            <a:endParaRPr lang="en-US" dirty="0"/>
          </a:p>
        </p:txBody>
      </p:sp>
      <p:sp>
        <p:nvSpPr>
          <p:cNvPr id="24" name="TextBox 23">
            <a:extLst>
              <a:ext uri="{FF2B5EF4-FFF2-40B4-BE49-F238E27FC236}">
                <a16:creationId xmlns:a16="http://schemas.microsoft.com/office/drawing/2014/main" id="{6CB6B95C-519F-4408-8884-CBFEB24E184B}"/>
              </a:ext>
            </a:extLst>
          </p:cNvPr>
          <p:cNvSpPr txBox="1"/>
          <p:nvPr/>
        </p:nvSpPr>
        <p:spPr>
          <a:xfrm>
            <a:off x="1222037" y="5948407"/>
            <a:ext cx="2247027" cy="414985"/>
          </a:xfrm>
          <a:prstGeom prst="rect">
            <a:avLst/>
          </a:prstGeom>
          <a:noFill/>
          <a:ln w="38100">
            <a:solidFill>
              <a:schemeClr val="accent1"/>
            </a:solidFill>
          </a:ln>
        </p:spPr>
        <p:txBody>
          <a:bodyPr wrap="square" lIns="0" rtlCol="0" anchor="ctr">
            <a:spAutoFit/>
          </a:bodyPr>
          <a:lstStyle/>
          <a:p>
            <a:pPr algn="ctr">
              <a:lnSpc>
                <a:spcPct val="130000"/>
              </a:lnSpc>
              <a:spcAft>
                <a:spcPts val="600"/>
              </a:spcAft>
              <a:buClr>
                <a:schemeClr val="accent4"/>
              </a:buClr>
            </a:pPr>
            <a:r>
              <a:rPr lang="en-US" dirty="0">
                <a:latin typeface="+mj-lt"/>
              </a:rPr>
              <a:t>guaranteed topology</a:t>
            </a:r>
          </a:p>
        </p:txBody>
      </p:sp>
    </p:spTree>
    <p:extLst>
      <p:ext uri="{BB962C8B-B14F-4D97-AF65-F5344CB8AC3E}">
        <p14:creationId xmlns:p14="http://schemas.microsoft.com/office/powerpoint/2010/main" val="10146589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animBg="1"/>
      <p:bldP spid="15"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BB318-8007-490E-AEC3-E2C95E06E317}"/>
              </a:ext>
            </a:extLst>
          </p:cNvPr>
          <p:cNvSpPr>
            <a:spLocks noGrp="1"/>
          </p:cNvSpPr>
          <p:nvPr>
            <p:ph type="title"/>
          </p:nvPr>
        </p:nvSpPr>
        <p:spPr/>
        <p:txBody>
          <a:bodyPr/>
          <a:lstStyle/>
          <a:p>
            <a:r>
              <a:rPr lang="en-US" dirty="0"/>
              <a:t>Pipeline</a:t>
            </a:r>
          </a:p>
        </p:txBody>
      </p:sp>
      <p:sp>
        <p:nvSpPr>
          <p:cNvPr id="4" name="Footer Placeholder 3">
            <a:extLst>
              <a:ext uri="{FF2B5EF4-FFF2-40B4-BE49-F238E27FC236}">
                <a16:creationId xmlns:a16="http://schemas.microsoft.com/office/drawing/2014/main" id="{C99AA074-C1BB-470B-9C9B-DE3480472815}"/>
              </a:ext>
            </a:extLst>
          </p:cNvPr>
          <p:cNvSpPr>
            <a:spLocks noGrp="1"/>
          </p:cNvSpPr>
          <p:nvPr>
            <p:ph type="ftr" sz="quarter" idx="10"/>
          </p:nvPr>
        </p:nvSpPr>
        <p:spPr/>
        <p:txBody>
          <a:bodyPr/>
          <a:lstStyle/>
          <a:p>
            <a:r>
              <a:rPr lang="en-US"/>
              <a:t>© 2025 SIGGRAPH. All Rights Reserved.</a:t>
            </a:r>
            <a:endParaRPr lang="en-US" dirty="0"/>
          </a:p>
        </p:txBody>
      </p:sp>
      <p:sp>
        <p:nvSpPr>
          <p:cNvPr id="5" name="Slide Number Placeholder 4">
            <a:extLst>
              <a:ext uri="{FF2B5EF4-FFF2-40B4-BE49-F238E27FC236}">
                <a16:creationId xmlns:a16="http://schemas.microsoft.com/office/drawing/2014/main" id="{8E07C9E1-8D17-48EF-AC5D-FDD74A9F93A7}"/>
              </a:ext>
            </a:extLst>
          </p:cNvPr>
          <p:cNvSpPr>
            <a:spLocks noGrp="1"/>
          </p:cNvSpPr>
          <p:nvPr>
            <p:ph type="sldNum" sz="quarter" idx="11"/>
          </p:nvPr>
        </p:nvSpPr>
        <p:spPr/>
        <p:txBody>
          <a:bodyPr/>
          <a:lstStyle/>
          <a:p>
            <a:fld id="{C4424D3E-E720-AF46-A7EB-A9B428C5A8BA}" type="slidenum">
              <a:rPr lang="en-US" smtClean="0"/>
              <a:pPr/>
              <a:t>20</a:t>
            </a:fld>
            <a:endParaRPr lang="en-US" dirty="0"/>
          </a:p>
        </p:txBody>
      </p:sp>
      <p:pic>
        <p:nvPicPr>
          <p:cNvPr id="6" name="Content Placeholder 6">
            <a:extLst>
              <a:ext uri="{FF2B5EF4-FFF2-40B4-BE49-F238E27FC236}">
                <a16:creationId xmlns:a16="http://schemas.microsoft.com/office/drawing/2014/main" id="{CC6B1ED2-FD68-409B-84D4-6AECA3777C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320" y="2725163"/>
            <a:ext cx="3501591" cy="2483687"/>
          </a:xfrm>
          <a:prstGeom prst="rect">
            <a:avLst/>
          </a:prstGeom>
        </p:spPr>
      </p:pic>
      <p:pic>
        <p:nvPicPr>
          <p:cNvPr id="7" name="Content Placeholder 6">
            <a:extLst>
              <a:ext uri="{FF2B5EF4-FFF2-40B4-BE49-F238E27FC236}">
                <a16:creationId xmlns:a16="http://schemas.microsoft.com/office/drawing/2014/main" id="{D43FF1BC-A5C7-4798-AFFA-B118EFDB9C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2264" y="2725163"/>
            <a:ext cx="3501591" cy="2483687"/>
          </a:xfrm>
          <a:prstGeom prst="rect">
            <a:avLst/>
          </a:prstGeom>
        </p:spPr>
      </p:pic>
      <p:pic>
        <p:nvPicPr>
          <p:cNvPr id="8" name="Content Placeholder 6">
            <a:extLst>
              <a:ext uri="{FF2B5EF4-FFF2-40B4-BE49-F238E27FC236}">
                <a16:creationId xmlns:a16="http://schemas.microsoft.com/office/drawing/2014/main" id="{4D5B4A6D-20A0-4BDB-B176-5BF1A49D53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208" y="2725162"/>
            <a:ext cx="3501591" cy="2483687"/>
          </a:xfrm>
          <a:prstGeom prst="rect">
            <a:avLst/>
          </a:prstGeom>
        </p:spPr>
      </p:pic>
      <p:sp>
        <p:nvSpPr>
          <p:cNvPr id="9" name="TextBox 8">
            <a:extLst>
              <a:ext uri="{FF2B5EF4-FFF2-40B4-BE49-F238E27FC236}">
                <a16:creationId xmlns:a16="http://schemas.microsoft.com/office/drawing/2014/main" id="{2D218DA2-6D3E-4768-9C94-F3E69270ACB7}"/>
              </a:ext>
            </a:extLst>
          </p:cNvPr>
          <p:cNvSpPr txBox="1"/>
          <p:nvPr/>
        </p:nvSpPr>
        <p:spPr>
          <a:xfrm>
            <a:off x="1063030" y="5208849"/>
            <a:ext cx="2233945" cy="414985"/>
          </a:xfrm>
          <a:prstGeom prst="rect">
            <a:avLst/>
          </a:prstGeom>
          <a:noFill/>
        </p:spPr>
        <p:txBody>
          <a:bodyPr wrap="none" lIns="0" rtlCol="0">
            <a:spAutoFit/>
          </a:bodyPr>
          <a:lstStyle/>
          <a:p>
            <a:pPr algn="l">
              <a:lnSpc>
                <a:spcPct val="130000"/>
              </a:lnSpc>
              <a:spcAft>
                <a:spcPts val="600"/>
              </a:spcAft>
              <a:buClr>
                <a:schemeClr val="accent4"/>
              </a:buClr>
            </a:pPr>
            <a:r>
              <a:rPr lang="en-US" dirty="0"/>
              <a:t>simplicial embedding</a:t>
            </a:r>
          </a:p>
        </p:txBody>
      </p:sp>
      <p:sp>
        <p:nvSpPr>
          <p:cNvPr id="10" name="TextBox 9">
            <a:extLst>
              <a:ext uri="{FF2B5EF4-FFF2-40B4-BE49-F238E27FC236}">
                <a16:creationId xmlns:a16="http://schemas.microsoft.com/office/drawing/2014/main" id="{4CFDAE5F-F08B-4626-981E-BB000128A928}"/>
              </a:ext>
            </a:extLst>
          </p:cNvPr>
          <p:cNvSpPr txBox="1"/>
          <p:nvPr/>
        </p:nvSpPr>
        <p:spPr>
          <a:xfrm>
            <a:off x="5148471" y="5208849"/>
            <a:ext cx="1909177" cy="414985"/>
          </a:xfrm>
          <a:prstGeom prst="rect">
            <a:avLst/>
          </a:prstGeom>
          <a:noFill/>
        </p:spPr>
        <p:txBody>
          <a:bodyPr wrap="none" lIns="0" rtlCol="0">
            <a:spAutoFit/>
          </a:bodyPr>
          <a:lstStyle/>
          <a:p>
            <a:pPr algn="l">
              <a:lnSpc>
                <a:spcPct val="130000"/>
              </a:lnSpc>
              <a:spcAft>
                <a:spcPts val="600"/>
              </a:spcAft>
              <a:buClr>
                <a:schemeClr val="accent4"/>
              </a:buClr>
            </a:pPr>
            <a:r>
              <a:rPr lang="en-US" dirty="0"/>
              <a:t>offset initialization</a:t>
            </a:r>
          </a:p>
        </p:txBody>
      </p:sp>
      <p:sp>
        <p:nvSpPr>
          <p:cNvPr id="11" name="TextBox 10">
            <a:extLst>
              <a:ext uri="{FF2B5EF4-FFF2-40B4-BE49-F238E27FC236}">
                <a16:creationId xmlns:a16="http://schemas.microsoft.com/office/drawing/2014/main" id="{8F8D1DF0-2816-49B0-AEC6-50ADC0A2ABBF}"/>
              </a:ext>
            </a:extLst>
          </p:cNvPr>
          <p:cNvSpPr txBox="1"/>
          <p:nvPr/>
        </p:nvSpPr>
        <p:spPr>
          <a:xfrm>
            <a:off x="9052290" y="5208848"/>
            <a:ext cx="1947649" cy="414985"/>
          </a:xfrm>
          <a:prstGeom prst="rect">
            <a:avLst/>
          </a:prstGeom>
          <a:noFill/>
        </p:spPr>
        <p:txBody>
          <a:bodyPr wrap="none" lIns="0" rtlCol="0">
            <a:spAutoFit/>
          </a:bodyPr>
          <a:lstStyle/>
          <a:p>
            <a:pPr algn="l">
              <a:lnSpc>
                <a:spcPct val="130000"/>
              </a:lnSpc>
              <a:spcAft>
                <a:spcPts val="600"/>
              </a:spcAft>
              <a:buClr>
                <a:schemeClr val="accent4"/>
              </a:buClr>
            </a:pPr>
            <a:r>
              <a:rPr lang="en-US" dirty="0"/>
              <a:t>offset optimization</a:t>
            </a:r>
          </a:p>
        </p:txBody>
      </p:sp>
      <p:cxnSp>
        <p:nvCxnSpPr>
          <p:cNvPr id="12" name="Straight Arrow Connector 11">
            <a:extLst>
              <a:ext uri="{FF2B5EF4-FFF2-40B4-BE49-F238E27FC236}">
                <a16:creationId xmlns:a16="http://schemas.microsoft.com/office/drawing/2014/main" id="{0FACBB44-860C-4A0A-A474-06EAED52A5AA}"/>
              </a:ext>
            </a:extLst>
          </p:cNvPr>
          <p:cNvCxnSpPr>
            <a:cxnSpLocks/>
          </p:cNvCxnSpPr>
          <p:nvPr/>
        </p:nvCxnSpPr>
        <p:spPr>
          <a:xfrm>
            <a:off x="3930799" y="3967006"/>
            <a:ext cx="421465" cy="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F9AF54A-DE6E-4DA7-A086-8BC85120EE44}"/>
              </a:ext>
            </a:extLst>
          </p:cNvPr>
          <p:cNvCxnSpPr>
            <a:cxnSpLocks/>
          </p:cNvCxnSpPr>
          <p:nvPr/>
        </p:nvCxnSpPr>
        <p:spPr>
          <a:xfrm>
            <a:off x="7853855" y="3967007"/>
            <a:ext cx="421465"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4038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89D0-EF87-474B-97D5-907FCC313A24}"/>
              </a:ext>
            </a:extLst>
          </p:cNvPr>
          <p:cNvSpPr>
            <a:spLocks noGrp="1"/>
          </p:cNvSpPr>
          <p:nvPr>
            <p:ph type="title"/>
          </p:nvPr>
        </p:nvSpPr>
        <p:spPr/>
        <p:txBody>
          <a:bodyPr/>
          <a:lstStyle/>
          <a:p>
            <a:r>
              <a:rPr lang="en-US" dirty="0"/>
              <a:t>Optimization</a:t>
            </a:r>
          </a:p>
        </p:txBody>
      </p:sp>
      <p:sp>
        <p:nvSpPr>
          <p:cNvPr id="4" name="Footer Placeholder 3">
            <a:extLst>
              <a:ext uri="{FF2B5EF4-FFF2-40B4-BE49-F238E27FC236}">
                <a16:creationId xmlns:a16="http://schemas.microsoft.com/office/drawing/2014/main" id="{DDA066DE-4143-4091-B4E7-B9FD48F5FB0B}"/>
              </a:ext>
            </a:extLst>
          </p:cNvPr>
          <p:cNvSpPr>
            <a:spLocks noGrp="1"/>
          </p:cNvSpPr>
          <p:nvPr>
            <p:ph type="ftr" sz="quarter" idx="10"/>
          </p:nvPr>
        </p:nvSpPr>
        <p:spPr/>
        <p:txBody>
          <a:bodyPr/>
          <a:lstStyle/>
          <a:p>
            <a:r>
              <a:rPr lang="en-US"/>
              <a:t>© 2025 SIGGRAPH. All Rights Reserved.</a:t>
            </a:r>
            <a:endParaRPr lang="en-US" dirty="0"/>
          </a:p>
        </p:txBody>
      </p:sp>
      <p:sp>
        <p:nvSpPr>
          <p:cNvPr id="5" name="Slide Number Placeholder 4">
            <a:extLst>
              <a:ext uri="{FF2B5EF4-FFF2-40B4-BE49-F238E27FC236}">
                <a16:creationId xmlns:a16="http://schemas.microsoft.com/office/drawing/2014/main" id="{8BC59B0F-4B2C-4EAE-B958-C6B64E2684B9}"/>
              </a:ext>
            </a:extLst>
          </p:cNvPr>
          <p:cNvSpPr>
            <a:spLocks noGrp="1"/>
          </p:cNvSpPr>
          <p:nvPr>
            <p:ph type="sldNum" sz="quarter" idx="11"/>
          </p:nvPr>
        </p:nvSpPr>
        <p:spPr/>
        <p:txBody>
          <a:bodyPr/>
          <a:lstStyle/>
          <a:p>
            <a:fld id="{C4424D3E-E720-AF46-A7EB-A9B428C5A8BA}" type="slidenum">
              <a:rPr lang="en-US" smtClean="0"/>
              <a:pPr/>
              <a:t>21</a:t>
            </a:fld>
            <a:endParaRPr lang="en-US" dirty="0"/>
          </a:p>
        </p:txBody>
      </p:sp>
      <p:pic>
        <p:nvPicPr>
          <p:cNvPr id="47" name="Content Placeholder 6">
            <a:extLst>
              <a:ext uri="{FF2B5EF4-FFF2-40B4-BE49-F238E27FC236}">
                <a16:creationId xmlns:a16="http://schemas.microsoft.com/office/drawing/2014/main" id="{3949768F-CE02-4B67-85D7-711C87B3F4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45204" y="2725162"/>
            <a:ext cx="3501591" cy="2483687"/>
          </a:xfrm>
          <a:prstGeom prst="rect">
            <a:avLst/>
          </a:prstGeom>
        </p:spPr>
      </p:pic>
      <p:pic>
        <p:nvPicPr>
          <p:cNvPr id="11" name="Content Placeholder 6">
            <a:extLst>
              <a:ext uri="{FF2B5EF4-FFF2-40B4-BE49-F238E27FC236}">
                <a16:creationId xmlns:a16="http://schemas.microsoft.com/office/drawing/2014/main" id="{578FD7AE-6174-44E8-8868-CF949E00D8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1591" y="2725162"/>
            <a:ext cx="3501591" cy="2483687"/>
          </a:xfrm>
          <a:prstGeom prst="rect">
            <a:avLst/>
          </a:prstGeom>
        </p:spPr>
      </p:pic>
      <p:pic>
        <p:nvPicPr>
          <p:cNvPr id="12" name="Content Placeholder 6">
            <a:extLst>
              <a:ext uri="{FF2B5EF4-FFF2-40B4-BE49-F238E27FC236}">
                <a16:creationId xmlns:a16="http://schemas.microsoft.com/office/drawing/2014/main" id="{2BD85320-9971-4C82-A7BC-70F41807B7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24647" y="2725161"/>
            <a:ext cx="3501591" cy="2483687"/>
          </a:xfrm>
          <a:prstGeom prst="rect">
            <a:avLst/>
          </a:prstGeom>
        </p:spPr>
      </p:pic>
      <p:sp>
        <p:nvSpPr>
          <p:cNvPr id="8" name="TextBox 7">
            <a:extLst>
              <a:ext uri="{FF2B5EF4-FFF2-40B4-BE49-F238E27FC236}">
                <a16:creationId xmlns:a16="http://schemas.microsoft.com/office/drawing/2014/main" id="{7AFB902A-1F73-4C33-94BE-81BF408F9F47}"/>
              </a:ext>
            </a:extLst>
          </p:cNvPr>
          <p:cNvSpPr txBox="1"/>
          <p:nvPr/>
        </p:nvSpPr>
        <p:spPr>
          <a:xfrm>
            <a:off x="5122174" y="5208848"/>
            <a:ext cx="1947649" cy="414985"/>
          </a:xfrm>
          <a:prstGeom prst="rect">
            <a:avLst/>
          </a:prstGeom>
          <a:noFill/>
        </p:spPr>
        <p:txBody>
          <a:bodyPr wrap="none" lIns="0" rtlCol="0">
            <a:spAutoFit/>
          </a:bodyPr>
          <a:lstStyle/>
          <a:p>
            <a:pPr algn="l">
              <a:lnSpc>
                <a:spcPct val="130000"/>
              </a:lnSpc>
              <a:spcAft>
                <a:spcPts val="600"/>
              </a:spcAft>
              <a:buClr>
                <a:schemeClr val="accent4"/>
              </a:buClr>
            </a:pPr>
            <a:r>
              <a:rPr lang="en-US" dirty="0"/>
              <a:t>offset optimization</a:t>
            </a:r>
          </a:p>
        </p:txBody>
      </p:sp>
      <p:sp>
        <p:nvSpPr>
          <p:cNvPr id="9" name="TextBox 8">
            <a:extLst>
              <a:ext uri="{FF2B5EF4-FFF2-40B4-BE49-F238E27FC236}">
                <a16:creationId xmlns:a16="http://schemas.microsoft.com/office/drawing/2014/main" id="{9BA5EDEC-95CF-4440-BF89-6A33CBE1292D}"/>
              </a:ext>
            </a:extLst>
          </p:cNvPr>
          <p:cNvSpPr txBox="1"/>
          <p:nvPr/>
        </p:nvSpPr>
        <p:spPr>
          <a:xfrm>
            <a:off x="-6790825" y="5208847"/>
            <a:ext cx="2233945" cy="414985"/>
          </a:xfrm>
          <a:prstGeom prst="rect">
            <a:avLst/>
          </a:prstGeom>
          <a:noFill/>
        </p:spPr>
        <p:txBody>
          <a:bodyPr wrap="none" lIns="0" rtlCol="0">
            <a:spAutoFit/>
          </a:bodyPr>
          <a:lstStyle/>
          <a:p>
            <a:pPr algn="l">
              <a:lnSpc>
                <a:spcPct val="130000"/>
              </a:lnSpc>
              <a:spcAft>
                <a:spcPts val="600"/>
              </a:spcAft>
              <a:buClr>
                <a:schemeClr val="accent4"/>
              </a:buClr>
            </a:pPr>
            <a:r>
              <a:rPr lang="en-US" dirty="0"/>
              <a:t>simplicial embedding</a:t>
            </a:r>
          </a:p>
        </p:txBody>
      </p:sp>
      <p:sp>
        <p:nvSpPr>
          <p:cNvPr id="10" name="TextBox 9">
            <a:extLst>
              <a:ext uri="{FF2B5EF4-FFF2-40B4-BE49-F238E27FC236}">
                <a16:creationId xmlns:a16="http://schemas.microsoft.com/office/drawing/2014/main" id="{E431EFD1-9B25-4E15-9EE2-CA272BA01FA8}"/>
              </a:ext>
            </a:extLst>
          </p:cNvPr>
          <p:cNvSpPr txBox="1"/>
          <p:nvPr/>
        </p:nvSpPr>
        <p:spPr>
          <a:xfrm>
            <a:off x="-2705385" y="5208849"/>
            <a:ext cx="1909177" cy="414985"/>
          </a:xfrm>
          <a:prstGeom prst="rect">
            <a:avLst/>
          </a:prstGeom>
          <a:noFill/>
        </p:spPr>
        <p:txBody>
          <a:bodyPr wrap="none" lIns="0" rtlCol="0">
            <a:spAutoFit/>
          </a:bodyPr>
          <a:lstStyle/>
          <a:p>
            <a:pPr algn="l">
              <a:lnSpc>
                <a:spcPct val="130000"/>
              </a:lnSpc>
              <a:spcAft>
                <a:spcPts val="600"/>
              </a:spcAft>
              <a:buClr>
                <a:schemeClr val="accent4"/>
              </a:buClr>
            </a:pPr>
            <a:r>
              <a:rPr lang="en-US" dirty="0"/>
              <a:t>offset initialization</a:t>
            </a:r>
          </a:p>
        </p:txBody>
      </p:sp>
    </p:spTree>
    <p:extLst>
      <p:ext uri="{BB962C8B-B14F-4D97-AF65-F5344CB8AC3E}">
        <p14:creationId xmlns:p14="http://schemas.microsoft.com/office/powerpoint/2010/main" val="749103802"/>
      </p:ext>
    </p:extLst>
  </p:cSld>
  <p:clrMapOvr>
    <a:masterClrMapping/>
  </p:clrMapOvr>
  <mc:AlternateContent xmlns:mc="http://schemas.openxmlformats.org/markup-compatibility/2006" xmlns:p159="http://schemas.microsoft.com/office/powerpoint/2015/09/main">
    <mc:Choice Requires="p159">
      <p:transition spd="slow" advTm="500">
        <p159:morph option="byObject"/>
      </p:transition>
    </mc:Choice>
    <mc:Fallback xmlns="">
      <p:transition spd="slow" advTm="5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65136-C34A-44A1-B2CC-752B5706C293}"/>
              </a:ext>
            </a:extLst>
          </p:cNvPr>
          <p:cNvSpPr>
            <a:spLocks noGrp="1"/>
          </p:cNvSpPr>
          <p:nvPr>
            <p:ph type="title"/>
          </p:nvPr>
        </p:nvSpPr>
        <p:spPr/>
        <p:txBody>
          <a:bodyPr/>
          <a:lstStyle/>
          <a:p>
            <a:r>
              <a:rPr lang="en-US" dirty="0"/>
              <a:t>Local Offset Distance</a:t>
            </a:r>
          </a:p>
        </p:txBody>
      </p:sp>
      <p:sp>
        <p:nvSpPr>
          <p:cNvPr id="4" name="Footer Placeholder 3">
            <a:extLst>
              <a:ext uri="{FF2B5EF4-FFF2-40B4-BE49-F238E27FC236}">
                <a16:creationId xmlns:a16="http://schemas.microsoft.com/office/drawing/2014/main" id="{87C7A79B-02E7-4D79-B41D-7C9745C7DFB4}"/>
              </a:ext>
            </a:extLst>
          </p:cNvPr>
          <p:cNvSpPr>
            <a:spLocks noGrp="1"/>
          </p:cNvSpPr>
          <p:nvPr>
            <p:ph type="ftr" sz="quarter" idx="10"/>
          </p:nvPr>
        </p:nvSpPr>
        <p:spPr/>
        <p:txBody>
          <a:bodyPr/>
          <a:lstStyle/>
          <a:p>
            <a:r>
              <a:rPr lang="en-US"/>
              <a:t>© 2025 SIGGRAPH. All Rights Reserved.</a:t>
            </a:r>
            <a:endParaRPr lang="en-US" dirty="0"/>
          </a:p>
        </p:txBody>
      </p:sp>
      <p:sp>
        <p:nvSpPr>
          <p:cNvPr id="5" name="Slide Number Placeholder 4">
            <a:extLst>
              <a:ext uri="{FF2B5EF4-FFF2-40B4-BE49-F238E27FC236}">
                <a16:creationId xmlns:a16="http://schemas.microsoft.com/office/drawing/2014/main" id="{2D1DEF81-D41F-4486-B929-396FA0408676}"/>
              </a:ext>
            </a:extLst>
          </p:cNvPr>
          <p:cNvSpPr>
            <a:spLocks noGrp="1"/>
          </p:cNvSpPr>
          <p:nvPr>
            <p:ph type="sldNum" sz="quarter" idx="11"/>
          </p:nvPr>
        </p:nvSpPr>
        <p:spPr/>
        <p:txBody>
          <a:bodyPr/>
          <a:lstStyle/>
          <a:p>
            <a:fld id="{C4424D3E-E720-AF46-A7EB-A9B428C5A8BA}" type="slidenum">
              <a:rPr lang="en-US" smtClean="0"/>
              <a:pPr/>
              <a:t>22</a:t>
            </a:fld>
            <a:endParaRPr lang="en-US" dirty="0"/>
          </a:p>
        </p:txBody>
      </p:sp>
      <p:pic>
        <p:nvPicPr>
          <p:cNvPr id="9" name="Picture 8">
            <a:extLst>
              <a:ext uri="{FF2B5EF4-FFF2-40B4-BE49-F238E27FC236}">
                <a16:creationId xmlns:a16="http://schemas.microsoft.com/office/drawing/2014/main" id="{B52FD6D8-4F31-4C57-9DD6-9352282BC2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0013" y="1655099"/>
            <a:ext cx="6766091" cy="4541520"/>
          </a:xfrm>
          <a:prstGeom prst="rect">
            <a:avLst/>
          </a:prstGeom>
        </p:spPr>
      </p:pic>
    </p:spTree>
    <p:extLst>
      <p:ext uri="{BB962C8B-B14F-4D97-AF65-F5344CB8AC3E}">
        <p14:creationId xmlns:p14="http://schemas.microsoft.com/office/powerpoint/2010/main" val="25375911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2FD6D8-4F31-4C57-9DD6-9352282BC2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208" y="1655098"/>
            <a:ext cx="6766091" cy="4541520"/>
          </a:xfrm>
          <a:prstGeom prst="rect">
            <a:avLst/>
          </a:prstGeom>
        </p:spPr>
      </p:pic>
      <p:grpSp>
        <p:nvGrpSpPr>
          <p:cNvPr id="18" name="Group 17">
            <a:extLst>
              <a:ext uri="{FF2B5EF4-FFF2-40B4-BE49-F238E27FC236}">
                <a16:creationId xmlns:a16="http://schemas.microsoft.com/office/drawing/2014/main" id="{E070A679-C9D6-42EF-96BB-E50F5066FC97}"/>
              </a:ext>
            </a:extLst>
          </p:cNvPr>
          <p:cNvGrpSpPr>
            <a:grpSpLocks noChangeAspect="1"/>
          </p:cNvGrpSpPr>
          <p:nvPr/>
        </p:nvGrpSpPr>
        <p:grpSpPr>
          <a:xfrm>
            <a:off x="3948286" y="5042534"/>
            <a:ext cx="365760" cy="365760"/>
            <a:chOff x="3948286" y="5042534"/>
            <a:chExt cx="365760" cy="365760"/>
          </a:xfrm>
        </p:grpSpPr>
        <p:pic>
          <p:nvPicPr>
            <p:cNvPr id="16" name="Picture 15">
              <a:extLst>
                <a:ext uri="{FF2B5EF4-FFF2-40B4-BE49-F238E27FC236}">
                  <a16:creationId xmlns:a16="http://schemas.microsoft.com/office/drawing/2014/main" id="{94F1273B-7A25-486C-BC25-C82E849788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48286" y="5042534"/>
              <a:ext cx="365760" cy="365760"/>
            </a:xfrm>
            <a:prstGeom prst="ellipse">
              <a:avLst/>
            </a:prstGeom>
          </p:spPr>
        </p:pic>
        <p:sp>
          <p:nvSpPr>
            <p:cNvPr id="17" name="Oval 16">
              <a:extLst>
                <a:ext uri="{FF2B5EF4-FFF2-40B4-BE49-F238E27FC236}">
                  <a16:creationId xmlns:a16="http://schemas.microsoft.com/office/drawing/2014/main" id="{63403177-1A76-4A7F-92C7-132269E6F8F5}"/>
                </a:ext>
              </a:extLst>
            </p:cNvPr>
            <p:cNvSpPr/>
            <p:nvPr/>
          </p:nvSpPr>
          <p:spPr>
            <a:xfrm>
              <a:off x="3948286" y="5042534"/>
              <a:ext cx="365760" cy="365760"/>
            </a:xfrm>
            <a:prstGeom prst="ellipse">
              <a:avLst/>
            </a:prstGeom>
            <a:no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669CE2F-9C2F-494A-ABEA-67F6D944A644}"/>
              </a:ext>
            </a:extLst>
          </p:cNvPr>
          <p:cNvGrpSpPr>
            <a:grpSpLocks noChangeAspect="1"/>
          </p:cNvGrpSpPr>
          <p:nvPr/>
        </p:nvGrpSpPr>
        <p:grpSpPr>
          <a:xfrm>
            <a:off x="3913125" y="3150617"/>
            <a:ext cx="548640" cy="548640"/>
            <a:chOff x="8779580" y="1640900"/>
            <a:chExt cx="2281670" cy="2281671"/>
          </a:xfrm>
        </p:grpSpPr>
        <p:pic>
          <p:nvPicPr>
            <p:cNvPr id="11" name="Picture 10">
              <a:extLst>
                <a:ext uri="{FF2B5EF4-FFF2-40B4-BE49-F238E27FC236}">
                  <a16:creationId xmlns:a16="http://schemas.microsoft.com/office/drawing/2014/main" id="{46BCDDE7-7CA1-4580-A805-34D7A08BC9B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79580" y="1672195"/>
              <a:ext cx="2281670" cy="2219081"/>
            </a:xfrm>
            <a:prstGeom prst="ellipse">
              <a:avLst/>
            </a:prstGeom>
          </p:spPr>
        </p:pic>
        <p:sp>
          <p:nvSpPr>
            <p:cNvPr id="12" name="Oval 11">
              <a:extLst>
                <a:ext uri="{FF2B5EF4-FFF2-40B4-BE49-F238E27FC236}">
                  <a16:creationId xmlns:a16="http://schemas.microsoft.com/office/drawing/2014/main" id="{A9983AEC-9438-4686-A60C-2CADA6F90653}"/>
                </a:ext>
              </a:extLst>
            </p:cNvPr>
            <p:cNvSpPr/>
            <p:nvPr/>
          </p:nvSpPr>
          <p:spPr>
            <a:xfrm>
              <a:off x="8779580" y="1640900"/>
              <a:ext cx="2281670" cy="2281671"/>
            </a:xfrm>
            <a:prstGeom prst="ellipse">
              <a:avLst/>
            </a:prstGeom>
            <a:no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4465136-C34A-44A1-B2CC-752B5706C293}"/>
              </a:ext>
            </a:extLst>
          </p:cNvPr>
          <p:cNvSpPr>
            <a:spLocks noGrp="1"/>
          </p:cNvSpPr>
          <p:nvPr>
            <p:ph type="title"/>
          </p:nvPr>
        </p:nvSpPr>
        <p:spPr/>
        <p:txBody>
          <a:bodyPr/>
          <a:lstStyle/>
          <a:p>
            <a:r>
              <a:rPr lang="en-US" dirty="0"/>
              <a:t>Local Offset Distance</a:t>
            </a:r>
          </a:p>
        </p:txBody>
      </p:sp>
      <p:sp>
        <p:nvSpPr>
          <p:cNvPr id="4" name="Footer Placeholder 3">
            <a:extLst>
              <a:ext uri="{FF2B5EF4-FFF2-40B4-BE49-F238E27FC236}">
                <a16:creationId xmlns:a16="http://schemas.microsoft.com/office/drawing/2014/main" id="{87C7A79B-02E7-4D79-B41D-7C9745C7DFB4}"/>
              </a:ext>
            </a:extLst>
          </p:cNvPr>
          <p:cNvSpPr>
            <a:spLocks noGrp="1"/>
          </p:cNvSpPr>
          <p:nvPr>
            <p:ph type="ftr" sz="quarter" idx="10"/>
          </p:nvPr>
        </p:nvSpPr>
        <p:spPr/>
        <p:txBody>
          <a:bodyPr/>
          <a:lstStyle/>
          <a:p>
            <a:r>
              <a:rPr lang="en-US"/>
              <a:t>© 2025 SIGGRAPH. All Rights Reserved.</a:t>
            </a:r>
            <a:endParaRPr lang="en-US" dirty="0"/>
          </a:p>
        </p:txBody>
      </p:sp>
      <p:sp>
        <p:nvSpPr>
          <p:cNvPr id="5" name="Slide Number Placeholder 4">
            <a:extLst>
              <a:ext uri="{FF2B5EF4-FFF2-40B4-BE49-F238E27FC236}">
                <a16:creationId xmlns:a16="http://schemas.microsoft.com/office/drawing/2014/main" id="{2D1DEF81-D41F-4486-B929-396FA0408676}"/>
              </a:ext>
            </a:extLst>
          </p:cNvPr>
          <p:cNvSpPr>
            <a:spLocks noGrp="1"/>
          </p:cNvSpPr>
          <p:nvPr>
            <p:ph type="sldNum" sz="quarter" idx="11"/>
          </p:nvPr>
        </p:nvSpPr>
        <p:spPr/>
        <p:txBody>
          <a:bodyPr/>
          <a:lstStyle/>
          <a:p>
            <a:fld id="{C4424D3E-E720-AF46-A7EB-A9B428C5A8BA}" type="slidenum">
              <a:rPr lang="en-US" smtClean="0"/>
              <a:pPr/>
              <a:t>23</a:t>
            </a:fld>
            <a:endParaRPr lang="en-US" dirty="0"/>
          </a:p>
        </p:txBody>
      </p:sp>
      <p:sp>
        <p:nvSpPr>
          <p:cNvPr id="10" name="Oval 9">
            <a:extLst>
              <a:ext uri="{FF2B5EF4-FFF2-40B4-BE49-F238E27FC236}">
                <a16:creationId xmlns:a16="http://schemas.microsoft.com/office/drawing/2014/main" id="{AD5EDDBD-9A51-4DF1-AC2E-08749EFAC0D4}"/>
              </a:ext>
            </a:extLst>
          </p:cNvPr>
          <p:cNvSpPr/>
          <p:nvPr/>
        </p:nvSpPr>
        <p:spPr>
          <a:xfrm>
            <a:off x="3913124" y="3150616"/>
            <a:ext cx="548640" cy="548640"/>
          </a:xfrm>
          <a:prstGeom prst="ellipse">
            <a:avLst/>
          </a:prstGeom>
          <a:no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BCB1CB-90C5-4A6B-8705-0255DA0350D8}"/>
              </a:ext>
            </a:extLst>
          </p:cNvPr>
          <p:cNvSpPr/>
          <p:nvPr/>
        </p:nvSpPr>
        <p:spPr>
          <a:xfrm>
            <a:off x="3948286" y="5042534"/>
            <a:ext cx="365760" cy="365760"/>
          </a:xfrm>
          <a:prstGeom prst="ellipse">
            <a:avLst/>
          </a:prstGeom>
          <a:no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690074"/>
      </p:ext>
    </p:extLst>
  </p:cSld>
  <p:clrMapOvr>
    <a:masterClrMapping/>
  </p:clrMapOvr>
  <mc:AlternateContent xmlns:mc="http://schemas.openxmlformats.org/markup-compatibility/2006" xmlns:p159="http://schemas.microsoft.com/office/powerpoint/2015/09/main">
    <mc:Choice Requires="p159">
      <p:transition spd="slow" advTm="500">
        <p159:morph option="byObject"/>
      </p:transition>
    </mc:Choice>
    <mc:Fallback xmlns="">
      <p:transition spd="slow" advTm="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2FD6D8-4F31-4C57-9DD6-9352282BC2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208" y="1655098"/>
            <a:ext cx="6766091" cy="4541520"/>
          </a:xfrm>
          <a:prstGeom prst="rect">
            <a:avLst/>
          </a:prstGeom>
        </p:spPr>
      </p:pic>
      <p:sp>
        <p:nvSpPr>
          <p:cNvPr id="2" name="Title 1">
            <a:extLst>
              <a:ext uri="{FF2B5EF4-FFF2-40B4-BE49-F238E27FC236}">
                <a16:creationId xmlns:a16="http://schemas.microsoft.com/office/drawing/2014/main" id="{B4465136-C34A-44A1-B2CC-752B5706C293}"/>
              </a:ext>
            </a:extLst>
          </p:cNvPr>
          <p:cNvSpPr>
            <a:spLocks noGrp="1"/>
          </p:cNvSpPr>
          <p:nvPr>
            <p:ph type="title"/>
          </p:nvPr>
        </p:nvSpPr>
        <p:spPr/>
        <p:txBody>
          <a:bodyPr/>
          <a:lstStyle/>
          <a:p>
            <a:r>
              <a:rPr lang="en-US" dirty="0"/>
              <a:t>Local Offset Distance</a:t>
            </a:r>
          </a:p>
        </p:txBody>
      </p:sp>
      <p:sp>
        <p:nvSpPr>
          <p:cNvPr id="4" name="Footer Placeholder 3">
            <a:extLst>
              <a:ext uri="{FF2B5EF4-FFF2-40B4-BE49-F238E27FC236}">
                <a16:creationId xmlns:a16="http://schemas.microsoft.com/office/drawing/2014/main" id="{87C7A79B-02E7-4D79-B41D-7C9745C7DFB4}"/>
              </a:ext>
            </a:extLst>
          </p:cNvPr>
          <p:cNvSpPr>
            <a:spLocks noGrp="1"/>
          </p:cNvSpPr>
          <p:nvPr>
            <p:ph type="ftr" sz="quarter" idx="10"/>
          </p:nvPr>
        </p:nvSpPr>
        <p:spPr/>
        <p:txBody>
          <a:bodyPr/>
          <a:lstStyle/>
          <a:p>
            <a:r>
              <a:rPr lang="en-US"/>
              <a:t>© 2025 SIGGRAPH. All Rights Reserved.</a:t>
            </a:r>
            <a:endParaRPr lang="en-US" dirty="0"/>
          </a:p>
        </p:txBody>
      </p:sp>
      <p:sp>
        <p:nvSpPr>
          <p:cNvPr id="5" name="Slide Number Placeholder 4">
            <a:extLst>
              <a:ext uri="{FF2B5EF4-FFF2-40B4-BE49-F238E27FC236}">
                <a16:creationId xmlns:a16="http://schemas.microsoft.com/office/drawing/2014/main" id="{2D1DEF81-D41F-4486-B929-396FA0408676}"/>
              </a:ext>
            </a:extLst>
          </p:cNvPr>
          <p:cNvSpPr>
            <a:spLocks noGrp="1"/>
          </p:cNvSpPr>
          <p:nvPr>
            <p:ph type="sldNum" sz="quarter" idx="11"/>
          </p:nvPr>
        </p:nvSpPr>
        <p:spPr/>
        <p:txBody>
          <a:bodyPr/>
          <a:lstStyle/>
          <a:p>
            <a:fld id="{C4424D3E-E720-AF46-A7EB-A9B428C5A8BA}" type="slidenum">
              <a:rPr lang="en-US" smtClean="0"/>
              <a:pPr/>
              <a:t>24</a:t>
            </a:fld>
            <a:endParaRPr lang="en-US" dirty="0"/>
          </a:p>
        </p:txBody>
      </p:sp>
      <p:sp>
        <p:nvSpPr>
          <p:cNvPr id="10" name="Oval 9">
            <a:extLst>
              <a:ext uri="{FF2B5EF4-FFF2-40B4-BE49-F238E27FC236}">
                <a16:creationId xmlns:a16="http://schemas.microsoft.com/office/drawing/2014/main" id="{AD5EDDBD-9A51-4DF1-AC2E-08749EFAC0D4}"/>
              </a:ext>
            </a:extLst>
          </p:cNvPr>
          <p:cNvSpPr/>
          <p:nvPr/>
        </p:nvSpPr>
        <p:spPr>
          <a:xfrm>
            <a:off x="3913124" y="3150616"/>
            <a:ext cx="548640" cy="548640"/>
          </a:xfrm>
          <a:prstGeom prst="ellipse">
            <a:avLst/>
          </a:prstGeom>
          <a:no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BCB1CB-90C5-4A6B-8705-0255DA0350D8}"/>
              </a:ext>
            </a:extLst>
          </p:cNvPr>
          <p:cNvSpPr/>
          <p:nvPr/>
        </p:nvSpPr>
        <p:spPr>
          <a:xfrm>
            <a:off x="3948286" y="5042534"/>
            <a:ext cx="365760" cy="365760"/>
          </a:xfrm>
          <a:prstGeom prst="ellipse">
            <a:avLst/>
          </a:prstGeom>
          <a:no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070A679-C9D6-42EF-96BB-E50F5066FC97}"/>
              </a:ext>
            </a:extLst>
          </p:cNvPr>
          <p:cNvGrpSpPr>
            <a:grpSpLocks noChangeAspect="1"/>
          </p:cNvGrpSpPr>
          <p:nvPr/>
        </p:nvGrpSpPr>
        <p:grpSpPr>
          <a:xfrm>
            <a:off x="8779578" y="4079499"/>
            <a:ext cx="2281672" cy="2281671"/>
            <a:chOff x="3948286" y="5042534"/>
            <a:chExt cx="365760" cy="365760"/>
          </a:xfrm>
        </p:grpSpPr>
        <p:pic>
          <p:nvPicPr>
            <p:cNvPr id="16" name="Picture 15">
              <a:extLst>
                <a:ext uri="{FF2B5EF4-FFF2-40B4-BE49-F238E27FC236}">
                  <a16:creationId xmlns:a16="http://schemas.microsoft.com/office/drawing/2014/main" id="{94F1273B-7A25-486C-BC25-C82E849788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48286" y="5042534"/>
              <a:ext cx="365760" cy="365760"/>
            </a:xfrm>
            <a:prstGeom prst="ellipse">
              <a:avLst/>
            </a:prstGeom>
          </p:spPr>
        </p:pic>
        <p:sp>
          <p:nvSpPr>
            <p:cNvPr id="17" name="Oval 16">
              <a:extLst>
                <a:ext uri="{FF2B5EF4-FFF2-40B4-BE49-F238E27FC236}">
                  <a16:creationId xmlns:a16="http://schemas.microsoft.com/office/drawing/2014/main" id="{63403177-1A76-4A7F-92C7-132269E6F8F5}"/>
                </a:ext>
              </a:extLst>
            </p:cNvPr>
            <p:cNvSpPr/>
            <p:nvPr/>
          </p:nvSpPr>
          <p:spPr>
            <a:xfrm>
              <a:off x="3948286" y="5042534"/>
              <a:ext cx="365760" cy="365760"/>
            </a:xfrm>
            <a:prstGeom prst="ellipse">
              <a:avLst/>
            </a:prstGeom>
            <a:no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669CE2F-9C2F-494A-ABEA-67F6D944A644}"/>
              </a:ext>
            </a:extLst>
          </p:cNvPr>
          <p:cNvGrpSpPr/>
          <p:nvPr/>
        </p:nvGrpSpPr>
        <p:grpSpPr>
          <a:xfrm>
            <a:off x="8779580" y="1640900"/>
            <a:ext cx="2281670" cy="2281671"/>
            <a:chOff x="8779580" y="1640900"/>
            <a:chExt cx="2281670" cy="2281671"/>
          </a:xfrm>
        </p:grpSpPr>
        <p:pic>
          <p:nvPicPr>
            <p:cNvPr id="11" name="Picture 10">
              <a:extLst>
                <a:ext uri="{FF2B5EF4-FFF2-40B4-BE49-F238E27FC236}">
                  <a16:creationId xmlns:a16="http://schemas.microsoft.com/office/drawing/2014/main" id="{46BCDDE7-7CA1-4580-A805-34D7A08BC9B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79580" y="1672195"/>
              <a:ext cx="2281670" cy="2219081"/>
            </a:xfrm>
            <a:prstGeom prst="ellipse">
              <a:avLst/>
            </a:prstGeom>
          </p:spPr>
        </p:pic>
        <p:sp>
          <p:nvSpPr>
            <p:cNvPr id="12" name="Oval 11">
              <a:extLst>
                <a:ext uri="{FF2B5EF4-FFF2-40B4-BE49-F238E27FC236}">
                  <a16:creationId xmlns:a16="http://schemas.microsoft.com/office/drawing/2014/main" id="{A9983AEC-9438-4686-A60C-2CADA6F90653}"/>
                </a:ext>
              </a:extLst>
            </p:cNvPr>
            <p:cNvSpPr/>
            <p:nvPr/>
          </p:nvSpPr>
          <p:spPr>
            <a:xfrm>
              <a:off x="8779580" y="1640900"/>
              <a:ext cx="2281670" cy="2281671"/>
            </a:xfrm>
            <a:prstGeom prst="ellipse">
              <a:avLst/>
            </a:prstGeom>
            <a:no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836451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DCF19-4046-4921-9034-74137746C289}"/>
              </a:ext>
            </a:extLst>
          </p:cNvPr>
          <p:cNvSpPr>
            <a:spLocks noGrp="1"/>
          </p:cNvSpPr>
          <p:nvPr>
            <p:ph type="title"/>
          </p:nvPr>
        </p:nvSpPr>
        <p:spPr/>
        <p:txBody>
          <a:bodyPr/>
          <a:lstStyle/>
          <a:p>
            <a:r>
              <a:rPr lang="en-US" dirty="0"/>
              <a:t>Local Offset Distance</a:t>
            </a:r>
          </a:p>
        </p:txBody>
      </p:sp>
      <p:sp>
        <p:nvSpPr>
          <p:cNvPr id="5" name="Slide Number Placeholder 4">
            <a:extLst>
              <a:ext uri="{FF2B5EF4-FFF2-40B4-BE49-F238E27FC236}">
                <a16:creationId xmlns:a16="http://schemas.microsoft.com/office/drawing/2014/main" id="{CEA8EEDC-BCC9-4DD4-B7D3-F41C586361B8}"/>
              </a:ext>
            </a:extLst>
          </p:cNvPr>
          <p:cNvSpPr>
            <a:spLocks noGrp="1"/>
          </p:cNvSpPr>
          <p:nvPr>
            <p:ph type="sldNum" sz="quarter" idx="10"/>
          </p:nvPr>
        </p:nvSpPr>
        <p:spPr/>
        <p:txBody>
          <a:bodyPr/>
          <a:lstStyle/>
          <a:p>
            <a:fld id="{FA919043-6B14-43C3-BC53-C838AD8B992D}" type="slidenum">
              <a:rPr lang="en-US" smtClean="0"/>
              <a:pPr/>
              <a:t>25</a:t>
            </a:fld>
            <a:endParaRPr lang="en-US" dirty="0"/>
          </a:p>
        </p:txBody>
      </p:sp>
      <p:pic>
        <p:nvPicPr>
          <p:cNvPr id="15" name="Picture 14">
            <a:extLst>
              <a:ext uri="{FF2B5EF4-FFF2-40B4-BE49-F238E27FC236}">
                <a16:creationId xmlns:a16="http://schemas.microsoft.com/office/drawing/2014/main" id="{DD7989DE-B53A-4144-8C71-3507807EBA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935" y="1508760"/>
            <a:ext cx="4850130" cy="4850130"/>
          </a:xfrm>
          <a:prstGeom prst="rect">
            <a:avLst/>
          </a:prstGeom>
        </p:spPr>
      </p:pic>
      <p:pic>
        <p:nvPicPr>
          <p:cNvPr id="17" name="Picture 16">
            <a:extLst>
              <a:ext uri="{FF2B5EF4-FFF2-40B4-BE49-F238E27FC236}">
                <a16:creationId xmlns:a16="http://schemas.microsoft.com/office/drawing/2014/main" id="{5068914B-6DC3-459F-A5B7-ACFFCB87DD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7935" y="1508760"/>
            <a:ext cx="4850130" cy="4850130"/>
          </a:xfrm>
          <a:prstGeom prst="rect">
            <a:avLst/>
          </a:prstGeom>
        </p:spPr>
      </p:pic>
      <p:grpSp>
        <p:nvGrpSpPr>
          <p:cNvPr id="6" name="Group 5">
            <a:extLst>
              <a:ext uri="{FF2B5EF4-FFF2-40B4-BE49-F238E27FC236}">
                <a16:creationId xmlns:a16="http://schemas.microsoft.com/office/drawing/2014/main" id="{F8E5C435-8140-4147-AE4D-82575B950E3C}"/>
              </a:ext>
            </a:extLst>
          </p:cNvPr>
          <p:cNvGrpSpPr/>
          <p:nvPr/>
        </p:nvGrpSpPr>
        <p:grpSpPr>
          <a:xfrm>
            <a:off x="4922520" y="5519899"/>
            <a:ext cx="2209800" cy="775084"/>
            <a:chOff x="3415699" y="5579265"/>
            <a:chExt cx="2209800" cy="775084"/>
          </a:xfrm>
        </p:grpSpPr>
        <p:sp>
          <p:nvSpPr>
            <p:cNvPr id="7" name="TextBox 6">
              <a:extLst>
                <a:ext uri="{FF2B5EF4-FFF2-40B4-BE49-F238E27FC236}">
                  <a16:creationId xmlns:a16="http://schemas.microsoft.com/office/drawing/2014/main" id="{EAF666D6-D3F1-482B-BCCA-CACAB7639FD0}"/>
                </a:ext>
              </a:extLst>
            </p:cNvPr>
            <p:cNvSpPr txBox="1"/>
            <p:nvPr/>
          </p:nvSpPr>
          <p:spPr>
            <a:xfrm>
              <a:off x="3415699" y="5579265"/>
              <a:ext cx="1816840" cy="775084"/>
            </a:xfrm>
            <a:prstGeom prst="rect">
              <a:avLst/>
            </a:prstGeom>
            <a:noFill/>
            <a:ln w="38100">
              <a:solidFill>
                <a:schemeClr val="accent1"/>
              </a:solidFill>
            </a:ln>
          </p:spPr>
          <p:txBody>
            <a:bodyPr wrap="square" lIns="0" rtlCol="0" anchor="ctr">
              <a:spAutoFit/>
            </a:bodyPr>
            <a:lstStyle/>
            <a:p>
              <a:pPr algn="ctr">
                <a:lnSpc>
                  <a:spcPct val="130000"/>
                </a:lnSpc>
                <a:spcAft>
                  <a:spcPts val="600"/>
                </a:spcAft>
                <a:buClr>
                  <a:schemeClr val="accent4"/>
                </a:buClr>
              </a:pPr>
              <a:r>
                <a:rPr lang="en-US" dirty="0">
                  <a:latin typeface="+mj-lt"/>
                </a:rPr>
                <a:t>without distance adaptation</a:t>
              </a:r>
            </a:p>
          </p:txBody>
        </p:sp>
        <p:cxnSp>
          <p:nvCxnSpPr>
            <p:cNvPr id="8" name="Straight Arrow Connector 7">
              <a:extLst>
                <a:ext uri="{FF2B5EF4-FFF2-40B4-BE49-F238E27FC236}">
                  <a16:creationId xmlns:a16="http://schemas.microsoft.com/office/drawing/2014/main" id="{8BA9EB03-53E3-48C8-B8AA-AD53A6902BD4}"/>
                </a:ext>
              </a:extLst>
            </p:cNvPr>
            <p:cNvCxnSpPr>
              <a:cxnSpLocks/>
              <a:stCxn id="7" idx="3"/>
            </p:cNvCxnSpPr>
            <p:nvPr/>
          </p:nvCxnSpPr>
          <p:spPr>
            <a:xfrm flipV="1">
              <a:off x="5232539" y="5644829"/>
              <a:ext cx="392960" cy="32197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7440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7F7D575-EEF9-4E87-98CD-FC73EC80AF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7935" y="1508760"/>
            <a:ext cx="4850130" cy="4850130"/>
          </a:xfrm>
          <a:prstGeom prst="rect">
            <a:avLst/>
          </a:prstGeom>
        </p:spPr>
      </p:pic>
      <p:sp>
        <p:nvSpPr>
          <p:cNvPr id="2" name="Title 1">
            <a:extLst>
              <a:ext uri="{FF2B5EF4-FFF2-40B4-BE49-F238E27FC236}">
                <a16:creationId xmlns:a16="http://schemas.microsoft.com/office/drawing/2014/main" id="{45EDCF19-4046-4921-9034-74137746C289}"/>
              </a:ext>
            </a:extLst>
          </p:cNvPr>
          <p:cNvSpPr>
            <a:spLocks noGrp="1"/>
          </p:cNvSpPr>
          <p:nvPr>
            <p:ph type="title"/>
          </p:nvPr>
        </p:nvSpPr>
        <p:spPr/>
        <p:txBody>
          <a:bodyPr/>
          <a:lstStyle/>
          <a:p>
            <a:r>
              <a:rPr lang="en-US" dirty="0"/>
              <a:t>Local Offset Distance</a:t>
            </a:r>
          </a:p>
        </p:txBody>
      </p:sp>
      <p:sp>
        <p:nvSpPr>
          <p:cNvPr id="5" name="Slide Number Placeholder 4">
            <a:extLst>
              <a:ext uri="{FF2B5EF4-FFF2-40B4-BE49-F238E27FC236}">
                <a16:creationId xmlns:a16="http://schemas.microsoft.com/office/drawing/2014/main" id="{CEA8EEDC-BCC9-4DD4-B7D3-F41C586361B8}"/>
              </a:ext>
            </a:extLst>
          </p:cNvPr>
          <p:cNvSpPr>
            <a:spLocks noGrp="1"/>
          </p:cNvSpPr>
          <p:nvPr>
            <p:ph type="sldNum" sz="quarter" idx="10"/>
          </p:nvPr>
        </p:nvSpPr>
        <p:spPr/>
        <p:txBody>
          <a:bodyPr/>
          <a:lstStyle/>
          <a:p>
            <a:fld id="{FA919043-6B14-43C3-BC53-C838AD8B992D}" type="slidenum">
              <a:rPr lang="en-US" smtClean="0"/>
              <a:pPr/>
              <a:t>26</a:t>
            </a:fld>
            <a:endParaRPr lang="en-US" dirty="0"/>
          </a:p>
        </p:txBody>
      </p:sp>
      <p:pic>
        <p:nvPicPr>
          <p:cNvPr id="15" name="Picture 14">
            <a:extLst>
              <a:ext uri="{FF2B5EF4-FFF2-40B4-BE49-F238E27FC236}">
                <a16:creationId xmlns:a16="http://schemas.microsoft.com/office/drawing/2014/main" id="{DD7989DE-B53A-4144-8C71-3507807EBA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935" y="1508760"/>
            <a:ext cx="4850130" cy="4850130"/>
          </a:xfrm>
          <a:prstGeom prst="rect">
            <a:avLst/>
          </a:prstGeom>
        </p:spPr>
      </p:pic>
      <p:grpSp>
        <p:nvGrpSpPr>
          <p:cNvPr id="10" name="Group 9">
            <a:extLst>
              <a:ext uri="{FF2B5EF4-FFF2-40B4-BE49-F238E27FC236}">
                <a16:creationId xmlns:a16="http://schemas.microsoft.com/office/drawing/2014/main" id="{CF2E7365-1E86-446B-8B37-6E19FB028FD2}"/>
              </a:ext>
            </a:extLst>
          </p:cNvPr>
          <p:cNvGrpSpPr/>
          <p:nvPr/>
        </p:nvGrpSpPr>
        <p:grpSpPr>
          <a:xfrm>
            <a:off x="4922520" y="5519899"/>
            <a:ext cx="2209800" cy="775084"/>
            <a:chOff x="3415699" y="5579265"/>
            <a:chExt cx="2209800" cy="775084"/>
          </a:xfrm>
        </p:grpSpPr>
        <p:sp>
          <p:nvSpPr>
            <p:cNvPr id="11" name="TextBox 10">
              <a:extLst>
                <a:ext uri="{FF2B5EF4-FFF2-40B4-BE49-F238E27FC236}">
                  <a16:creationId xmlns:a16="http://schemas.microsoft.com/office/drawing/2014/main" id="{160CAA8F-8664-4D02-B89F-06963DA632B1}"/>
                </a:ext>
              </a:extLst>
            </p:cNvPr>
            <p:cNvSpPr txBox="1"/>
            <p:nvPr/>
          </p:nvSpPr>
          <p:spPr>
            <a:xfrm>
              <a:off x="3415699" y="5579265"/>
              <a:ext cx="1816840" cy="775084"/>
            </a:xfrm>
            <a:prstGeom prst="rect">
              <a:avLst/>
            </a:prstGeom>
            <a:noFill/>
            <a:ln w="38100">
              <a:solidFill>
                <a:schemeClr val="accent1"/>
              </a:solidFill>
            </a:ln>
          </p:spPr>
          <p:txBody>
            <a:bodyPr wrap="square" lIns="0" rtlCol="0" anchor="ctr">
              <a:spAutoFit/>
            </a:bodyPr>
            <a:lstStyle/>
            <a:p>
              <a:pPr algn="ctr">
                <a:lnSpc>
                  <a:spcPct val="130000"/>
                </a:lnSpc>
                <a:spcAft>
                  <a:spcPts val="600"/>
                </a:spcAft>
                <a:buClr>
                  <a:schemeClr val="accent4"/>
                </a:buClr>
              </a:pPr>
              <a:r>
                <a:rPr lang="en-US" dirty="0">
                  <a:latin typeface="+mj-lt"/>
                </a:rPr>
                <a:t>with distance adaptation</a:t>
              </a:r>
            </a:p>
          </p:txBody>
        </p:sp>
        <p:cxnSp>
          <p:nvCxnSpPr>
            <p:cNvPr id="12" name="Straight Arrow Connector 11">
              <a:extLst>
                <a:ext uri="{FF2B5EF4-FFF2-40B4-BE49-F238E27FC236}">
                  <a16:creationId xmlns:a16="http://schemas.microsoft.com/office/drawing/2014/main" id="{92FD388F-BAF7-4FA7-A401-2F47262AEE2E}"/>
                </a:ext>
              </a:extLst>
            </p:cNvPr>
            <p:cNvCxnSpPr>
              <a:cxnSpLocks/>
              <a:stCxn id="11" idx="3"/>
            </p:cNvCxnSpPr>
            <p:nvPr/>
          </p:nvCxnSpPr>
          <p:spPr>
            <a:xfrm flipV="1">
              <a:off x="5232539" y="5644829"/>
              <a:ext cx="392960" cy="32197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015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DCF19-4046-4921-9034-74137746C289}"/>
              </a:ext>
            </a:extLst>
          </p:cNvPr>
          <p:cNvSpPr>
            <a:spLocks noGrp="1"/>
          </p:cNvSpPr>
          <p:nvPr>
            <p:ph type="title"/>
          </p:nvPr>
        </p:nvSpPr>
        <p:spPr/>
        <p:txBody>
          <a:bodyPr/>
          <a:lstStyle/>
          <a:p>
            <a:r>
              <a:rPr lang="en-US" dirty="0"/>
              <a:t>Local Offset Distance</a:t>
            </a:r>
          </a:p>
        </p:txBody>
      </p:sp>
      <p:sp>
        <p:nvSpPr>
          <p:cNvPr id="5" name="Slide Number Placeholder 4">
            <a:extLst>
              <a:ext uri="{FF2B5EF4-FFF2-40B4-BE49-F238E27FC236}">
                <a16:creationId xmlns:a16="http://schemas.microsoft.com/office/drawing/2014/main" id="{CEA8EEDC-BCC9-4DD4-B7D3-F41C586361B8}"/>
              </a:ext>
            </a:extLst>
          </p:cNvPr>
          <p:cNvSpPr>
            <a:spLocks noGrp="1"/>
          </p:cNvSpPr>
          <p:nvPr>
            <p:ph type="sldNum" sz="quarter" idx="10"/>
          </p:nvPr>
        </p:nvSpPr>
        <p:spPr/>
        <p:txBody>
          <a:bodyPr/>
          <a:lstStyle/>
          <a:p>
            <a:fld id="{FA919043-6B14-43C3-BC53-C838AD8B992D}" type="slidenum">
              <a:rPr lang="en-US" smtClean="0"/>
              <a:pPr/>
              <a:t>27</a:t>
            </a:fld>
            <a:endParaRPr lang="en-US" dirty="0"/>
          </a:p>
        </p:txBody>
      </p:sp>
      <p:grpSp>
        <p:nvGrpSpPr>
          <p:cNvPr id="6" name="Group 5">
            <a:extLst>
              <a:ext uri="{FF2B5EF4-FFF2-40B4-BE49-F238E27FC236}">
                <a16:creationId xmlns:a16="http://schemas.microsoft.com/office/drawing/2014/main" id="{8CF57B4E-77AD-4E0F-94FB-BB7D510D07FC}"/>
              </a:ext>
            </a:extLst>
          </p:cNvPr>
          <p:cNvGrpSpPr/>
          <p:nvPr/>
        </p:nvGrpSpPr>
        <p:grpSpPr>
          <a:xfrm>
            <a:off x="-526276" y="1921152"/>
            <a:ext cx="3594815" cy="3964146"/>
            <a:chOff x="0" y="1631593"/>
            <a:chExt cx="3594815" cy="3964146"/>
          </a:xfrm>
        </p:grpSpPr>
        <p:pic>
          <p:nvPicPr>
            <p:cNvPr id="7" name="Picture 6">
              <a:extLst>
                <a:ext uri="{FF2B5EF4-FFF2-40B4-BE49-F238E27FC236}">
                  <a16:creationId xmlns:a16="http://schemas.microsoft.com/office/drawing/2014/main" id="{5DF054A0-FE19-4398-98FE-EC8D8C6347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31593"/>
              <a:ext cx="3594815" cy="3594815"/>
            </a:xfrm>
            <a:prstGeom prst="rect">
              <a:avLst/>
            </a:prstGeom>
          </p:spPr>
        </p:pic>
        <p:sp>
          <p:nvSpPr>
            <p:cNvPr id="8" name="TextBox 7">
              <a:extLst>
                <a:ext uri="{FF2B5EF4-FFF2-40B4-BE49-F238E27FC236}">
                  <a16:creationId xmlns:a16="http://schemas.microsoft.com/office/drawing/2014/main" id="{10674C1C-722C-427F-8933-558682CB584B}"/>
                </a:ext>
              </a:extLst>
            </p:cNvPr>
            <p:cNvSpPr txBox="1"/>
            <p:nvPr/>
          </p:nvSpPr>
          <p:spPr>
            <a:xfrm>
              <a:off x="1207125" y="5226407"/>
              <a:ext cx="1180563" cy="369332"/>
            </a:xfrm>
            <a:prstGeom prst="rect">
              <a:avLst/>
            </a:prstGeom>
            <a:noFill/>
          </p:spPr>
          <p:txBody>
            <a:bodyPr wrap="square" rtlCol="0">
              <a:spAutoFit/>
            </a:bodyPr>
            <a:lstStyle/>
            <a:p>
              <a:pPr algn="ctr"/>
              <a:r>
                <a:rPr lang="en-US" dirty="0"/>
                <a:t>input</a:t>
              </a:r>
            </a:p>
          </p:txBody>
        </p:sp>
      </p:grpSp>
      <p:grpSp>
        <p:nvGrpSpPr>
          <p:cNvPr id="9" name="Group 8">
            <a:extLst>
              <a:ext uri="{FF2B5EF4-FFF2-40B4-BE49-F238E27FC236}">
                <a16:creationId xmlns:a16="http://schemas.microsoft.com/office/drawing/2014/main" id="{AF205605-C250-4996-B048-9DB171B39174}"/>
              </a:ext>
            </a:extLst>
          </p:cNvPr>
          <p:cNvGrpSpPr/>
          <p:nvPr/>
        </p:nvGrpSpPr>
        <p:grpSpPr>
          <a:xfrm>
            <a:off x="1817581" y="1921153"/>
            <a:ext cx="3594815" cy="3964146"/>
            <a:chOff x="2149296" y="1631593"/>
            <a:chExt cx="3594815" cy="3964146"/>
          </a:xfrm>
        </p:grpSpPr>
        <p:pic>
          <p:nvPicPr>
            <p:cNvPr id="10" name="Picture 9">
              <a:extLst>
                <a:ext uri="{FF2B5EF4-FFF2-40B4-BE49-F238E27FC236}">
                  <a16:creationId xmlns:a16="http://schemas.microsoft.com/office/drawing/2014/main" id="{D39B64DA-7463-4DBF-AA21-FAC8563A8A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9296" y="1631593"/>
              <a:ext cx="3594815" cy="3594815"/>
            </a:xfrm>
            <a:prstGeom prst="rect">
              <a:avLst/>
            </a:prstGeom>
          </p:spPr>
        </p:pic>
        <p:sp>
          <p:nvSpPr>
            <p:cNvPr id="11" name="TextBox 10">
              <a:extLst>
                <a:ext uri="{FF2B5EF4-FFF2-40B4-BE49-F238E27FC236}">
                  <a16:creationId xmlns:a16="http://schemas.microsoft.com/office/drawing/2014/main" id="{61C5EE1B-9D57-43F3-8803-555E02A86879}"/>
                </a:ext>
              </a:extLst>
            </p:cNvPr>
            <p:cNvSpPr txBox="1"/>
            <p:nvPr/>
          </p:nvSpPr>
          <p:spPr>
            <a:xfrm>
              <a:off x="3356421" y="5226407"/>
              <a:ext cx="1180563" cy="369332"/>
            </a:xfrm>
            <a:prstGeom prst="rect">
              <a:avLst/>
            </a:prstGeom>
            <a:noFill/>
          </p:spPr>
          <p:txBody>
            <a:bodyPr wrap="square" rtlCol="0">
              <a:spAutoFit/>
            </a:bodyPr>
            <a:lstStyle/>
            <a:p>
              <a:pPr algn="ctr"/>
              <a:r>
                <a:rPr lang="en-US" dirty="0"/>
                <a:t>-1%</a:t>
              </a:r>
            </a:p>
          </p:txBody>
        </p:sp>
      </p:grpSp>
      <p:grpSp>
        <p:nvGrpSpPr>
          <p:cNvPr id="12" name="Group 11">
            <a:extLst>
              <a:ext uri="{FF2B5EF4-FFF2-40B4-BE49-F238E27FC236}">
                <a16:creationId xmlns:a16="http://schemas.microsoft.com/office/drawing/2014/main" id="{4114BBC9-050A-4395-8AEE-C6A2C92E9207}"/>
              </a:ext>
            </a:extLst>
          </p:cNvPr>
          <p:cNvGrpSpPr/>
          <p:nvPr/>
        </p:nvGrpSpPr>
        <p:grpSpPr>
          <a:xfrm>
            <a:off x="4161438" y="1921153"/>
            <a:ext cx="3594815" cy="3964146"/>
            <a:chOff x="4298592" y="1631593"/>
            <a:chExt cx="3594815" cy="3964146"/>
          </a:xfrm>
        </p:grpSpPr>
        <p:pic>
          <p:nvPicPr>
            <p:cNvPr id="13" name="Picture 12">
              <a:extLst>
                <a:ext uri="{FF2B5EF4-FFF2-40B4-BE49-F238E27FC236}">
                  <a16:creationId xmlns:a16="http://schemas.microsoft.com/office/drawing/2014/main" id="{090AB71F-BFF0-4FD9-B07E-393D58D16C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8592" y="1631593"/>
              <a:ext cx="3594815" cy="3594815"/>
            </a:xfrm>
            <a:prstGeom prst="rect">
              <a:avLst/>
            </a:prstGeom>
          </p:spPr>
        </p:pic>
        <p:sp>
          <p:nvSpPr>
            <p:cNvPr id="14" name="TextBox 13">
              <a:extLst>
                <a:ext uri="{FF2B5EF4-FFF2-40B4-BE49-F238E27FC236}">
                  <a16:creationId xmlns:a16="http://schemas.microsoft.com/office/drawing/2014/main" id="{CAA051F5-3458-4597-B02D-1E23F3351842}"/>
                </a:ext>
              </a:extLst>
            </p:cNvPr>
            <p:cNvSpPr txBox="1"/>
            <p:nvPr/>
          </p:nvSpPr>
          <p:spPr>
            <a:xfrm>
              <a:off x="5505717" y="5226407"/>
              <a:ext cx="1180563" cy="369332"/>
            </a:xfrm>
            <a:prstGeom prst="rect">
              <a:avLst/>
            </a:prstGeom>
            <a:noFill/>
          </p:spPr>
          <p:txBody>
            <a:bodyPr wrap="square" rtlCol="0">
              <a:spAutoFit/>
            </a:bodyPr>
            <a:lstStyle/>
            <a:p>
              <a:pPr algn="ctr"/>
              <a:r>
                <a:rPr lang="en-US" dirty="0"/>
                <a:t>1%</a:t>
              </a:r>
            </a:p>
          </p:txBody>
        </p:sp>
      </p:grpSp>
      <p:grpSp>
        <p:nvGrpSpPr>
          <p:cNvPr id="16" name="Group 15">
            <a:extLst>
              <a:ext uri="{FF2B5EF4-FFF2-40B4-BE49-F238E27FC236}">
                <a16:creationId xmlns:a16="http://schemas.microsoft.com/office/drawing/2014/main" id="{B87B0C22-68DE-47B2-ABA8-200065A51FCD}"/>
              </a:ext>
            </a:extLst>
          </p:cNvPr>
          <p:cNvGrpSpPr/>
          <p:nvPr/>
        </p:nvGrpSpPr>
        <p:grpSpPr>
          <a:xfrm>
            <a:off x="6505295" y="1921153"/>
            <a:ext cx="3594815" cy="3964146"/>
            <a:chOff x="6447888" y="1631593"/>
            <a:chExt cx="3594815" cy="3964146"/>
          </a:xfrm>
        </p:grpSpPr>
        <p:pic>
          <p:nvPicPr>
            <p:cNvPr id="18" name="Picture 17">
              <a:extLst>
                <a:ext uri="{FF2B5EF4-FFF2-40B4-BE49-F238E27FC236}">
                  <a16:creationId xmlns:a16="http://schemas.microsoft.com/office/drawing/2014/main" id="{89F4AB00-C87B-449C-A87F-F80A91EF05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7888" y="1631593"/>
              <a:ext cx="3594815" cy="3594815"/>
            </a:xfrm>
            <a:prstGeom prst="rect">
              <a:avLst/>
            </a:prstGeom>
          </p:spPr>
        </p:pic>
        <p:sp>
          <p:nvSpPr>
            <p:cNvPr id="19" name="TextBox 18">
              <a:extLst>
                <a:ext uri="{FF2B5EF4-FFF2-40B4-BE49-F238E27FC236}">
                  <a16:creationId xmlns:a16="http://schemas.microsoft.com/office/drawing/2014/main" id="{266677DF-46D0-406C-A47C-357243289299}"/>
                </a:ext>
              </a:extLst>
            </p:cNvPr>
            <p:cNvSpPr txBox="1"/>
            <p:nvPr/>
          </p:nvSpPr>
          <p:spPr>
            <a:xfrm>
              <a:off x="7655013" y="5226407"/>
              <a:ext cx="1180563" cy="369332"/>
            </a:xfrm>
            <a:prstGeom prst="rect">
              <a:avLst/>
            </a:prstGeom>
            <a:noFill/>
          </p:spPr>
          <p:txBody>
            <a:bodyPr wrap="square" rtlCol="0">
              <a:spAutoFit/>
            </a:bodyPr>
            <a:lstStyle/>
            <a:p>
              <a:pPr algn="ctr"/>
              <a:r>
                <a:rPr lang="en-US" dirty="0"/>
                <a:t>2%</a:t>
              </a:r>
            </a:p>
          </p:txBody>
        </p:sp>
      </p:grpSp>
      <p:grpSp>
        <p:nvGrpSpPr>
          <p:cNvPr id="20" name="Group 19">
            <a:extLst>
              <a:ext uri="{FF2B5EF4-FFF2-40B4-BE49-F238E27FC236}">
                <a16:creationId xmlns:a16="http://schemas.microsoft.com/office/drawing/2014/main" id="{9A2771EE-5D57-4334-8A91-AACA831E9929}"/>
              </a:ext>
            </a:extLst>
          </p:cNvPr>
          <p:cNvGrpSpPr/>
          <p:nvPr/>
        </p:nvGrpSpPr>
        <p:grpSpPr>
          <a:xfrm>
            <a:off x="8849153" y="1921153"/>
            <a:ext cx="3594815" cy="3964146"/>
            <a:chOff x="8597185" y="1631593"/>
            <a:chExt cx="3594815" cy="3964146"/>
          </a:xfrm>
        </p:grpSpPr>
        <p:pic>
          <p:nvPicPr>
            <p:cNvPr id="21" name="Picture 20">
              <a:extLst>
                <a:ext uri="{FF2B5EF4-FFF2-40B4-BE49-F238E27FC236}">
                  <a16:creationId xmlns:a16="http://schemas.microsoft.com/office/drawing/2014/main" id="{7FAFE450-51F5-489E-812A-BD52804649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97185" y="1631593"/>
              <a:ext cx="3594815" cy="3594815"/>
            </a:xfrm>
            <a:prstGeom prst="rect">
              <a:avLst/>
            </a:prstGeom>
          </p:spPr>
        </p:pic>
        <p:sp>
          <p:nvSpPr>
            <p:cNvPr id="22" name="TextBox 21">
              <a:extLst>
                <a:ext uri="{FF2B5EF4-FFF2-40B4-BE49-F238E27FC236}">
                  <a16:creationId xmlns:a16="http://schemas.microsoft.com/office/drawing/2014/main" id="{2F835404-6BC0-4708-B120-7120286421E3}"/>
                </a:ext>
              </a:extLst>
            </p:cNvPr>
            <p:cNvSpPr txBox="1"/>
            <p:nvPr/>
          </p:nvSpPr>
          <p:spPr>
            <a:xfrm>
              <a:off x="9804309" y="5226407"/>
              <a:ext cx="1180563" cy="369332"/>
            </a:xfrm>
            <a:prstGeom prst="rect">
              <a:avLst/>
            </a:prstGeom>
            <a:noFill/>
          </p:spPr>
          <p:txBody>
            <a:bodyPr wrap="square" rtlCol="0">
              <a:spAutoFit/>
            </a:bodyPr>
            <a:lstStyle/>
            <a:p>
              <a:pPr algn="ctr"/>
              <a:r>
                <a:rPr lang="en-US" dirty="0"/>
                <a:t>4%</a:t>
              </a:r>
            </a:p>
          </p:txBody>
        </p:sp>
      </p:grpSp>
      <p:grpSp>
        <p:nvGrpSpPr>
          <p:cNvPr id="27" name="Group 26">
            <a:extLst>
              <a:ext uri="{FF2B5EF4-FFF2-40B4-BE49-F238E27FC236}">
                <a16:creationId xmlns:a16="http://schemas.microsoft.com/office/drawing/2014/main" id="{F0CB7CC7-98FF-4498-A2D7-2B164DCC8451}"/>
              </a:ext>
            </a:extLst>
          </p:cNvPr>
          <p:cNvGrpSpPr/>
          <p:nvPr/>
        </p:nvGrpSpPr>
        <p:grpSpPr>
          <a:xfrm>
            <a:off x="3850640" y="5826760"/>
            <a:ext cx="5080000" cy="575826"/>
            <a:chOff x="3850640" y="5826760"/>
            <a:chExt cx="5080000" cy="575826"/>
          </a:xfrm>
        </p:grpSpPr>
        <p:sp>
          <p:nvSpPr>
            <p:cNvPr id="3" name="Rectangle 2">
              <a:extLst>
                <a:ext uri="{FF2B5EF4-FFF2-40B4-BE49-F238E27FC236}">
                  <a16:creationId xmlns:a16="http://schemas.microsoft.com/office/drawing/2014/main" id="{3190950E-2180-4286-A0EC-AFD64F4585BE}"/>
                </a:ext>
              </a:extLst>
            </p:cNvPr>
            <p:cNvSpPr/>
            <p:nvPr/>
          </p:nvSpPr>
          <p:spPr>
            <a:xfrm>
              <a:off x="4673600" y="6033254"/>
              <a:ext cx="4257040" cy="369332"/>
            </a:xfrm>
            <a:prstGeom prst="rect">
              <a:avLst/>
            </a:prstGeom>
            <a:solidFill>
              <a:schemeClr val="bg1"/>
            </a:solidFill>
            <a:ln w="2857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rPr>
                <a:t>offset distance relative to </a:t>
              </a:r>
              <a:r>
                <a:rPr lang="en-US" dirty="0" err="1">
                  <a:solidFill>
                    <a:schemeClr val="tx1"/>
                  </a:solidFill>
                </a:rPr>
                <a:t>bbox</a:t>
              </a:r>
              <a:r>
                <a:rPr lang="en-US" dirty="0">
                  <a:solidFill>
                    <a:schemeClr val="tx1"/>
                  </a:solidFill>
                </a:rPr>
                <a:t> diagonal</a:t>
              </a:r>
            </a:p>
          </p:txBody>
        </p:sp>
        <p:cxnSp>
          <p:nvCxnSpPr>
            <p:cNvPr id="23" name="Straight Arrow Connector 22">
              <a:extLst>
                <a:ext uri="{FF2B5EF4-FFF2-40B4-BE49-F238E27FC236}">
                  <a16:creationId xmlns:a16="http://schemas.microsoft.com/office/drawing/2014/main" id="{CE5FAFCE-192E-4B27-BFED-AFECDC7013C7}"/>
                </a:ext>
              </a:extLst>
            </p:cNvPr>
            <p:cNvCxnSpPr>
              <a:cxnSpLocks/>
              <a:stCxn id="3" idx="1"/>
            </p:cNvCxnSpPr>
            <p:nvPr/>
          </p:nvCxnSpPr>
          <p:spPr>
            <a:xfrm flipH="1" flipV="1">
              <a:off x="3850640" y="5826760"/>
              <a:ext cx="822960" cy="3911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Oval 23">
            <a:extLst>
              <a:ext uri="{FF2B5EF4-FFF2-40B4-BE49-F238E27FC236}">
                <a16:creationId xmlns:a16="http://schemas.microsoft.com/office/drawing/2014/main" id="{39233F6C-C0DF-420D-84F7-2A869DB024AB}"/>
              </a:ext>
            </a:extLst>
          </p:cNvPr>
          <p:cNvSpPr/>
          <p:nvPr/>
        </p:nvSpPr>
        <p:spPr>
          <a:xfrm>
            <a:off x="155464" y="3261359"/>
            <a:ext cx="914400" cy="914400"/>
          </a:xfrm>
          <a:prstGeom prst="ellipse">
            <a:avLst/>
          </a:prstGeom>
          <a:solidFill>
            <a:schemeClr val="accent5">
              <a:alpha val="30196"/>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E9FAE792-90D6-47C3-8578-1ED61A7AA1FF}"/>
              </a:ext>
            </a:extLst>
          </p:cNvPr>
          <p:cNvSpPr/>
          <p:nvPr/>
        </p:nvSpPr>
        <p:spPr>
          <a:xfrm>
            <a:off x="2527998" y="3261359"/>
            <a:ext cx="914400" cy="914400"/>
          </a:xfrm>
          <a:prstGeom prst="ellipse">
            <a:avLst/>
          </a:prstGeom>
          <a:solidFill>
            <a:schemeClr val="accent5">
              <a:alpha val="30196"/>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FD58E18-9F86-4C62-B60E-2BA09249FAF1}"/>
              </a:ext>
            </a:extLst>
          </p:cNvPr>
          <p:cNvSpPr/>
          <p:nvPr/>
        </p:nvSpPr>
        <p:spPr>
          <a:xfrm>
            <a:off x="4724400" y="3215640"/>
            <a:ext cx="914400" cy="914400"/>
          </a:xfrm>
          <a:prstGeom prst="ellipse">
            <a:avLst/>
          </a:prstGeom>
          <a:solidFill>
            <a:schemeClr val="accent5">
              <a:alpha val="30196"/>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9C7050C0-FA79-4B22-BEE7-40B87BC9C828}"/>
              </a:ext>
            </a:extLst>
          </p:cNvPr>
          <p:cNvSpPr/>
          <p:nvPr/>
        </p:nvSpPr>
        <p:spPr>
          <a:xfrm>
            <a:off x="7010400" y="3261359"/>
            <a:ext cx="914400" cy="914400"/>
          </a:xfrm>
          <a:prstGeom prst="ellipse">
            <a:avLst/>
          </a:prstGeom>
          <a:solidFill>
            <a:schemeClr val="accent5">
              <a:alpha val="30196"/>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717CB018-FDDF-46BE-A6D8-0641730159FB}"/>
              </a:ext>
            </a:extLst>
          </p:cNvPr>
          <p:cNvSpPr/>
          <p:nvPr/>
        </p:nvSpPr>
        <p:spPr>
          <a:xfrm>
            <a:off x="9460019" y="3261359"/>
            <a:ext cx="914400" cy="914400"/>
          </a:xfrm>
          <a:prstGeom prst="ellipse">
            <a:avLst/>
          </a:prstGeom>
          <a:solidFill>
            <a:schemeClr val="accent5">
              <a:alpha val="30196"/>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70949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par>
                          <p:cTn id="48" fill="hold">
                            <p:stCondLst>
                              <p:cond delay="2500"/>
                            </p:stCondLst>
                            <p:childTnLst>
                              <p:par>
                                <p:cTn id="49" presetID="10" presetClass="exit" presetSubtype="0" fill="hold" grpId="1" nodeType="afterEffect">
                                  <p:stCondLst>
                                    <p:cond delay="1000"/>
                                  </p:stCondLst>
                                  <p:childTnLst>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cTn>
                              </p:par>
                            </p:childTnLst>
                          </p:cTn>
                        </p:par>
                        <p:par>
                          <p:cTn id="52" fill="hold">
                            <p:stCondLst>
                              <p:cond delay="4000"/>
                            </p:stCondLst>
                            <p:childTnLst>
                              <p:par>
                                <p:cTn id="53" presetID="10" presetClass="exit" presetSubtype="0" fill="hold" grpId="1" nodeType="afterEffect">
                                  <p:stCondLst>
                                    <p:cond delay="0"/>
                                  </p:stCondLst>
                                  <p:childTnLst>
                                    <p:animEffect transition="out" filter="fade">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childTnLst>
                          </p:cTn>
                        </p:par>
                        <p:par>
                          <p:cTn id="56" fill="hold">
                            <p:stCondLst>
                              <p:cond delay="4500"/>
                            </p:stCondLst>
                            <p:childTnLst>
                              <p:par>
                                <p:cTn id="57" presetID="10" presetClass="exit" presetSubtype="0" fill="hold" grpId="1" nodeType="afterEffect">
                                  <p:stCondLst>
                                    <p:cond delay="0"/>
                                  </p:stCondLst>
                                  <p:childTnLst>
                                    <p:animEffect transition="out" filter="fade">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childTnLst>
                          </p:cTn>
                        </p:par>
                        <p:par>
                          <p:cTn id="60" fill="hold">
                            <p:stCondLst>
                              <p:cond delay="5000"/>
                            </p:stCondLst>
                            <p:childTnLst>
                              <p:par>
                                <p:cTn id="61" presetID="10" presetClass="exit" presetSubtype="0" fill="hold" grpId="1" nodeType="afterEffect">
                                  <p:stCondLst>
                                    <p:cond delay="0"/>
                                  </p:stCondLst>
                                  <p:childTnLst>
                                    <p:animEffect transition="out" filter="fade">
                                      <p:cBhvr>
                                        <p:cTn id="62" dur="500"/>
                                        <p:tgtEl>
                                          <p:spTgt spid="30"/>
                                        </p:tgtEl>
                                      </p:cBhvr>
                                    </p:animEffect>
                                    <p:set>
                                      <p:cBhvr>
                                        <p:cTn id="63" dur="1" fill="hold">
                                          <p:stCondLst>
                                            <p:cond delay="499"/>
                                          </p:stCondLst>
                                        </p:cTn>
                                        <p:tgtEl>
                                          <p:spTgt spid="30"/>
                                        </p:tgtEl>
                                        <p:attrNameLst>
                                          <p:attrName>style.visibility</p:attrName>
                                        </p:attrNameLst>
                                      </p:cBhvr>
                                      <p:to>
                                        <p:strVal val="hidden"/>
                                      </p:to>
                                    </p:set>
                                  </p:childTnLst>
                                </p:cTn>
                              </p:par>
                            </p:childTnLst>
                          </p:cTn>
                        </p:par>
                        <p:par>
                          <p:cTn id="64" fill="hold">
                            <p:stCondLst>
                              <p:cond delay="5500"/>
                            </p:stCondLst>
                            <p:childTnLst>
                              <p:par>
                                <p:cTn id="65" presetID="10" presetClass="exit" presetSubtype="0" fill="hold" grpId="1" nodeType="afterEffect">
                                  <p:stCondLst>
                                    <p:cond delay="0"/>
                                  </p:stCondLst>
                                  <p:childTnLst>
                                    <p:animEffect transition="out" filter="fad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6" grpId="0" animBg="1"/>
      <p:bldP spid="26" grpId="1" animBg="1"/>
      <p:bldP spid="30" grpId="0" animBg="1"/>
      <p:bldP spid="30" grpId="1" animBg="1"/>
      <p:bldP spid="31" grpId="0" animBg="1"/>
      <p:bldP spid="3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8191-08D8-4036-B54B-97B27821470D}"/>
              </a:ext>
            </a:extLst>
          </p:cNvPr>
          <p:cNvSpPr>
            <a:spLocks noGrp="1"/>
          </p:cNvSpPr>
          <p:nvPr>
            <p:ph type="title"/>
          </p:nvPr>
        </p:nvSpPr>
        <p:spPr/>
        <p:txBody>
          <a:bodyPr/>
          <a:lstStyle/>
          <a:p>
            <a:r>
              <a:rPr lang="en-US" dirty="0"/>
              <a:t>Finite Offsets</a:t>
            </a:r>
          </a:p>
        </p:txBody>
      </p:sp>
      <p:sp>
        <p:nvSpPr>
          <p:cNvPr id="4" name="Footer Placeholder 3">
            <a:extLst>
              <a:ext uri="{FF2B5EF4-FFF2-40B4-BE49-F238E27FC236}">
                <a16:creationId xmlns:a16="http://schemas.microsoft.com/office/drawing/2014/main" id="{3303B3C4-5279-48DB-A6D9-EA229454E0A1}"/>
              </a:ext>
            </a:extLst>
          </p:cNvPr>
          <p:cNvSpPr>
            <a:spLocks noGrp="1"/>
          </p:cNvSpPr>
          <p:nvPr>
            <p:ph type="ftr" sz="quarter" idx="10"/>
          </p:nvPr>
        </p:nvSpPr>
        <p:spPr/>
        <p:txBody>
          <a:bodyPr/>
          <a:lstStyle/>
          <a:p>
            <a:r>
              <a:rPr lang="en-US"/>
              <a:t>© 2025 SIGGRAPH. All Rights Reserved.</a:t>
            </a:r>
            <a:endParaRPr lang="en-US" dirty="0"/>
          </a:p>
        </p:txBody>
      </p:sp>
      <p:sp>
        <p:nvSpPr>
          <p:cNvPr id="5" name="Slide Number Placeholder 4">
            <a:extLst>
              <a:ext uri="{FF2B5EF4-FFF2-40B4-BE49-F238E27FC236}">
                <a16:creationId xmlns:a16="http://schemas.microsoft.com/office/drawing/2014/main" id="{3EFF3FE9-1E5D-4BA3-A0C2-A1223864DCBF}"/>
              </a:ext>
            </a:extLst>
          </p:cNvPr>
          <p:cNvSpPr>
            <a:spLocks noGrp="1"/>
          </p:cNvSpPr>
          <p:nvPr>
            <p:ph type="sldNum" sz="quarter" idx="11"/>
          </p:nvPr>
        </p:nvSpPr>
        <p:spPr/>
        <p:txBody>
          <a:bodyPr/>
          <a:lstStyle/>
          <a:p>
            <a:fld id="{C4424D3E-E720-AF46-A7EB-A9B428C5A8BA}" type="slidenum">
              <a:rPr lang="en-US" smtClean="0"/>
              <a:pPr/>
              <a:t>28</a:t>
            </a:fld>
            <a:endParaRPr lang="en-US" dirty="0"/>
          </a:p>
        </p:txBody>
      </p:sp>
      <p:pic>
        <p:nvPicPr>
          <p:cNvPr id="6" name="Picture 5">
            <a:extLst>
              <a:ext uri="{FF2B5EF4-FFF2-40B4-BE49-F238E27FC236}">
                <a16:creationId xmlns:a16="http://schemas.microsoft.com/office/drawing/2014/main" id="{7A719A25-F911-4BE6-BA20-3DC28F7B55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44035" y="3893211"/>
            <a:ext cx="3847084" cy="2680806"/>
          </a:xfrm>
          <a:prstGeom prst="rect">
            <a:avLst/>
          </a:prstGeom>
        </p:spPr>
      </p:pic>
      <p:pic>
        <p:nvPicPr>
          <p:cNvPr id="7" name="Picture 6">
            <a:extLst>
              <a:ext uri="{FF2B5EF4-FFF2-40B4-BE49-F238E27FC236}">
                <a16:creationId xmlns:a16="http://schemas.microsoft.com/office/drawing/2014/main" id="{AE410F10-C194-412B-88BF-BE4FBC5410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2452" y="1464740"/>
            <a:ext cx="3513009" cy="2940675"/>
          </a:xfrm>
          <a:prstGeom prst="rect">
            <a:avLst/>
          </a:prstGeom>
        </p:spPr>
      </p:pic>
      <p:pic>
        <p:nvPicPr>
          <p:cNvPr id="8" name="Picture 7">
            <a:extLst>
              <a:ext uri="{FF2B5EF4-FFF2-40B4-BE49-F238E27FC236}">
                <a16:creationId xmlns:a16="http://schemas.microsoft.com/office/drawing/2014/main" id="{95549238-CFA4-4931-A810-32537C35E7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28372" y="1557691"/>
            <a:ext cx="3618963" cy="3913032"/>
          </a:xfrm>
          <a:prstGeom prst="rect">
            <a:avLst/>
          </a:prstGeom>
        </p:spPr>
      </p:pic>
      <p:pic>
        <p:nvPicPr>
          <p:cNvPr id="9" name="Picture 8">
            <a:extLst>
              <a:ext uri="{FF2B5EF4-FFF2-40B4-BE49-F238E27FC236}">
                <a16:creationId xmlns:a16="http://schemas.microsoft.com/office/drawing/2014/main" id="{4489B46B-D59A-4BD8-89AC-386C8FD93C6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784081" y="1425797"/>
            <a:ext cx="2247610" cy="3287710"/>
          </a:xfrm>
          <a:prstGeom prst="rect">
            <a:avLst/>
          </a:prstGeom>
        </p:spPr>
      </p:pic>
      <p:pic>
        <p:nvPicPr>
          <p:cNvPr id="10" name="Picture 9">
            <a:extLst>
              <a:ext uri="{FF2B5EF4-FFF2-40B4-BE49-F238E27FC236}">
                <a16:creationId xmlns:a16="http://schemas.microsoft.com/office/drawing/2014/main" id="{35F4529A-26AF-4F62-836A-0CD6B9ADBD0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6276" y="4369715"/>
            <a:ext cx="3409202" cy="2054201"/>
          </a:xfrm>
          <a:prstGeom prst="rect">
            <a:avLst/>
          </a:prstGeom>
        </p:spPr>
      </p:pic>
      <p:pic>
        <p:nvPicPr>
          <p:cNvPr id="11" name="Picture 10">
            <a:extLst>
              <a:ext uri="{FF2B5EF4-FFF2-40B4-BE49-F238E27FC236}">
                <a16:creationId xmlns:a16="http://schemas.microsoft.com/office/drawing/2014/main" id="{A1328F4A-FC97-4648-B8F9-FDE7FA1AE8B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55979" y="1567930"/>
            <a:ext cx="3217843" cy="2054201"/>
          </a:xfrm>
          <a:prstGeom prst="rect">
            <a:avLst/>
          </a:prstGeom>
        </p:spPr>
      </p:pic>
      <p:sp>
        <p:nvSpPr>
          <p:cNvPr id="3" name="TextBox 2">
            <a:extLst>
              <a:ext uri="{FF2B5EF4-FFF2-40B4-BE49-F238E27FC236}">
                <a16:creationId xmlns:a16="http://schemas.microsoft.com/office/drawing/2014/main" id="{0E343109-139E-491D-8E41-B12672E6E9A6}"/>
              </a:ext>
            </a:extLst>
          </p:cNvPr>
          <p:cNvSpPr txBox="1"/>
          <p:nvPr/>
        </p:nvSpPr>
        <p:spPr>
          <a:xfrm>
            <a:off x="3934768" y="5542991"/>
            <a:ext cx="3409267" cy="852028"/>
          </a:xfrm>
          <a:prstGeom prst="rect">
            <a:avLst/>
          </a:prstGeom>
          <a:noFill/>
        </p:spPr>
        <p:txBody>
          <a:bodyPr wrap="none" lIns="0" rtlCol="0">
            <a:spAutoFit/>
          </a:bodyPr>
          <a:lstStyle/>
          <a:p>
            <a:pPr marL="236538" indent="-236538" algn="l">
              <a:lnSpc>
                <a:spcPct val="130000"/>
              </a:lnSpc>
              <a:spcAft>
                <a:spcPts val="600"/>
              </a:spcAft>
              <a:buClr>
                <a:schemeClr val="accent4"/>
              </a:buClr>
              <a:buFont typeface="Arial" panose="020B0604020202020204" pitchFamily="34" charset="0"/>
              <a:buChar char="•"/>
            </a:pPr>
            <a:r>
              <a:rPr lang="en-US" dirty="0"/>
              <a:t>Self-intersection-free</a:t>
            </a:r>
          </a:p>
          <a:p>
            <a:pPr marL="236538" indent="-236538" algn="l">
              <a:lnSpc>
                <a:spcPct val="130000"/>
              </a:lnSpc>
              <a:spcAft>
                <a:spcPts val="600"/>
              </a:spcAft>
              <a:buClr>
                <a:schemeClr val="accent4"/>
              </a:buClr>
              <a:buFont typeface="Arial" panose="020B0604020202020204" pitchFamily="34" charset="0"/>
              <a:buChar char="•"/>
            </a:pPr>
            <a:r>
              <a:rPr lang="en-US" dirty="0"/>
              <a:t>No intersections with the input</a:t>
            </a:r>
          </a:p>
        </p:txBody>
      </p:sp>
    </p:spTree>
    <p:extLst>
      <p:ext uri="{BB962C8B-B14F-4D97-AF65-F5344CB8AC3E}">
        <p14:creationId xmlns:p14="http://schemas.microsoft.com/office/powerpoint/2010/main" val="964437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389B6-56FF-4D44-9645-181D6DC15B30}"/>
              </a:ext>
            </a:extLst>
          </p:cNvPr>
          <p:cNvSpPr>
            <a:spLocks noGrp="1"/>
          </p:cNvSpPr>
          <p:nvPr>
            <p:ph type="title"/>
          </p:nvPr>
        </p:nvSpPr>
        <p:spPr/>
        <p:txBody>
          <a:bodyPr/>
          <a:lstStyle/>
          <a:p>
            <a:r>
              <a:rPr lang="en-US" dirty="0"/>
              <a:t>Layered Offsets</a:t>
            </a:r>
          </a:p>
        </p:txBody>
      </p:sp>
      <p:sp>
        <p:nvSpPr>
          <p:cNvPr id="4" name="Footer Placeholder 3">
            <a:extLst>
              <a:ext uri="{FF2B5EF4-FFF2-40B4-BE49-F238E27FC236}">
                <a16:creationId xmlns:a16="http://schemas.microsoft.com/office/drawing/2014/main" id="{3D38B1A4-6591-4F1E-A3F4-A423A3AAC9ED}"/>
              </a:ext>
            </a:extLst>
          </p:cNvPr>
          <p:cNvSpPr>
            <a:spLocks noGrp="1"/>
          </p:cNvSpPr>
          <p:nvPr>
            <p:ph type="ftr" sz="quarter" idx="10"/>
          </p:nvPr>
        </p:nvSpPr>
        <p:spPr/>
        <p:txBody>
          <a:bodyPr/>
          <a:lstStyle/>
          <a:p>
            <a:r>
              <a:rPr lang="en-US"/>
              <a:t>© 2025 SIGGRAPH. All Rights Reserved.</a:t>
            </a:r>
            <a:endParaRPr lang="en-US" dirty="0"/>
          </a:p>
        </p:txBody>
      </p:sp>
      <p:sp>
        <p:nvSpPr>
          <p:cNvPr id="5" name="Slide Number Placeholder 4">
            <a:extLst>
              <a:ext uri="{FF2B5EF4-FFF2-40B4-BE49-F238E27FC236}">
                <a16:creationId xmlns:a16="http://schemas.microsoft.com/office/drawing/2014/main" id="{1BE22875-050F-4EFC-B1CF-CF32A1D6CB3C}"/>
              </a:ext>
            </a:extLst>
          </p:cNvPr>
          <p:cNvSpPr>
            <a:spLocks noGrp="1"/>
          </p:cNvSpPr>
          <p:nvPr>
            <p:ph type="sldNum" sz="quarter" idx="11"/>
          </p:nvPr>
        </p:nvSpPr>
        <p:spPr/>
        <p:txBody>
          <a:bodyPr/>
          <a:lstStyle/>
          <a:p>
            <a:fld id="{C4424D3E-E720-AF46-A7EB-A9B428C5A8BA}" type="slidenum">
              <a:rPr lang="en-US" smtClean="0"/>
              <a:pPr/>
              <a:t>29</a:t>
            </a:fld>
            <a:endParaRPr lang="en-US" dirty="0"/>
          </a:p>
        </p:txBody>
      </p:sp>
      <p:pic>
        <p:nvPicPr>
          <p:cNvPr id="6" name="Picture 5">
            <a:extLst>
              <a:ext uri="{FF2B5EF4-FFF2-40B4-BE49-F238E27FC236}">
                <a16:creationId xmlns:a16="http://schemas.microsoft.com/office/drawing/2014/main" id="{5CD00BDB-ECB5-4DDA-99B9-463FA74666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2997" y="2294023"/>
            <a:ext cx="3213278" cy="3213278"/>
          </a:xfrm>
          <a:prstGeom prst="rect">
            <a:avLst/>
          </a:prstGeom>
        </p:spPr>
      </p:pic>
      <p:pic>
        <p:nvPicPr>
          <p:cNvPr id="7" name="Picture 6">
            <a:extLst>
              <a:ext uri="{FF2B5EF4-FFF2-40B4-BE49-F238E27FC236}">
                <a16:creationId xmlns:a16="http://schemas.microsoft.com/office/drawing/2014/main" id="{C28EE241-024B-4787-AEF7-9B4A561C40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0887" y="1386259"/>
            <a:ext cx="4710551" cy="2718381"/>
          </a:xfrm>
          <a:prstGeom prst="rect">
            <a:avLst/>
          </a:prstGeom>
        </p:spPr>
      </p:pic>
      <p:pic>
        <p:nvPicPr>
          <p:cNvPr id="8" name="Picture 7">
            <a:extLst>
              <a:ext uri="{FF2B5EF4-FFF2-40B4-BE49-F238E27FC236}">
                <a16:creationId xmlns:a16="http://schemas.microsoft.com/office/drawing/2014/main" id="{5049DF5C-F1D8-4449-9919-B3CCB16377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0562" y="3439239"/>
            <a:ext cx="4724400" cy="3031490"/>
          </a:xfrm>
          <a:prstGeom prst="rect">
            <a:avLst/>
          </a:prstGeom>
        </p:spPr>
      </p:pic>
      <p:sp>
        <p:nvSpPr>
          <p:cNvPr id="3" name="TextBox 2">
            <a:extLst>
              <a:ext uri="{FF2B5EF4-FFF2-40B4-BE49-F238E27FC236}">
                <a16:creationId xmlns:a16="http://schemas.microsoft.com/office/drawing/2014/main" id="{3BAACAB1-A2E3-4A04-A613-F6F3030CE019}"/>
              </a:ext>
            </a:extLst>
          </p:cNvPr>
          <p:cNvSpPr txBox="1"/>
          <p:nvPr/>
        </p:nvSpPr>
        <p:spPr>
          <a:xfrm>
            <a:off x="8026215" y="5135880"/>
            <a:ext cx="3845283" cy="1289071"/>
          </a:xfrm>
          <a:prstGeom prst="rect">
            <a:avLst/>
          </a:prstGeom>
          <a:noFill/>
        </p:spPr>
        <p:txBody>
          <a:bodyPr wrap="none" lIns="0" rtlCol="0">
            <a:spAutoFit/>
          </a:bodyPr>
          <a:lstStyle/>
          <a:p>
            <a:pPr marL="236538" indent="-236538" algn="l">
              <a:lnSpc>
                <a:spcPct val="130000"/>
              </a:lnSpc>
              <a:spcAft>
                <a:spcPts val="600"/>
              </a:spcAft>
              <a:buClr>
                <a:schemeClr val="accent4"/>
              </a:buClr>
              <a:buFont typeface="Arial" panose="020B0604020202020204" pitchFamily="34" charset="0"/>
              <a:buChar char="•"/>
            </a:pPr>
            <a:r>
              <a:rPr lang="en-US" dirty="0"/>
              <a:t>Topological or finite offsets</a:t>
            </a:r>
          </a:p>
          <a:p>
            <a:pPr marL="236538" indent="-236538" algn="l">
              <a:lnSpc>
                <a:spcPct val="130000"/>
              </a:lnSpc>
              <a:spcAft>
                <a:spcPts val="600"/>
              </a:spcAft>
              <a:buClr>
                <a:schemeClr val="accent4"/>
              </a:buClr>
              <a:buFont typeface="Arial" panose="020B0604020202020204" pitchFamily="34" charset="0"/>
              <a:buChar char="•"/>
            </a:pPr>
            <a:r>
              <a:rPr lang="en-US" dirty="0"/>
              <a:t>No intersections in between layers</a:t>
            </a:r>
          </a:p>
          <a:p>
            <a:pPr marL="236538" indent="-236538" algn="l">
              <a:lnSpc>
                <a:spcPct val="130000"/>
              </a:lnSpc>
              <a:spcAft>
                <a:spcPts val="600"/>
              </a:spcAft>
              <a:buClr>
                <a:schemeClr val="accent4"/>
              </a:buClr>
              <a:buFont typeface="Arial" panose="020B0604020202020204" pitchFamily="34" charset="0"/>
              <a:buChar char="•"/>
            </a:pPr>
            <a:r>
              <a:rPr lang="en-US" dirty="0"/>
              <a:t>Tetrahedral mesh</a:t>
            </a:r>
          </a:p>
        </p:txBody>
      </p:sp>
      <p:grpSp>
        <p:nvGrpSpPr>
          <p:cNvPr id="20" name="Group 19">
            <a:extLst>
              <a:ext uri="{FF2B5EF4-FFF2-40B4-BE49-F238E27FC236}">
                <a16:creationId xmlns:a16="http://schemas.microsoft.com/office/drawing/2014/main" id="{8D81CC74-2367-4096-94F1-683B3D64080A}"/>
              </a:ext>
            </a:extLst>
          </p:cNvPr>
          <p:cNvGrpSpPr/>
          <p:nvPr/>
        </p:nvGrpSpPr>
        <p:grpSpPr>
          <a:xfrm>
            <a:off x="720327" y="2564071"/>
            <a:ext cx="1496270" cy="895409"/>
            <a:chOff x="720327" y="2564071"/>
            <a:chExt cx="1496270" cy="895409"/>
          </a:xfrm>
        </p:grpSpPr>
        <p:sp>
          <p:nvSpPr>
            <p:cNvPr id="10" name="TextBox 9">
              <a:extLst>
                <a:ext uri="{FF2B5EF4-FFF2-40B4-BE49-F238E27FC236}">
                  <a16:creationId xmlns:a16="http://schemas.microsoft.com/office/drawing/2014/main" id="{466447AC-734E-42E4-9308-5C4F0E43A116}"/>
                </a:ext>
              </a:extLst>
            </p:cNvPr>
            <p:cNvSpPr txBox="1"/>
            <p:nvPr/>
          </p:nvSpPr>
          <p:spPr>
            <a:xfrm>
              <a:off x="720327" y="2564071"/>
              <a:ext cx="1496270" cy="414985"/>
            </a:xfrm>
            <a:prstGeom prst="rect">
              <a:avLst/>
            </a:prstGeom>
            <a:noFill/>
            <a:ln w="38100">
              <a:solidFill>
                <a:schemeClr val="accent1"/>
              </a:solidFill>
            </a:ln>
          </p:spPr>
          <p:txBody>
            <a:bodyPr wrap="square" lIns="0" rtlCol="0" anchor="ctr">
              <a:spAutoFit/>
            </a:bodyPr>
            <a:lstStyle/>
            <a:p>
              <a:pPr algn="ctr">
                <a:lnSpc>
                  <a:spcPct val="130000"/>
                </a:lnSpc>
                <a:spcAft>
                  <a:spcPts val="600"/>
                </a:spcAft>
                <a:buClr>
                  <a:schemeClr val="accent4"/>
                </a:buClr>
              </a:pPr>
              <a:r>
                <a:rPr lang="en-US" dirty="0">
                  <a:latin typeface="+mj-lt"/>
                </a:rPr>
                <a:t>finite</a:t>
              </a:r>
            </a:p>
          </p:txBody>
        </p:sp>
        <p:cxnSp>
          <p:nvCxnSpPr>
            <p:cNvPr id="11" name="Straight Arrow Connector 10">
              <a:extLst>
                <a:ext uri="{FF2B5EF4-FFF2-40B4-BE49-F238E27FC236}">
                  <a16:creationId xmlns:a16="http://schemas.microsoft.com/office/drawing/2014/main" id="{952B06FE-D24C-4595-AFAC-775A71872229}"/>
                </a:ext>
              </a:extLst>
            </p:cNvPr>
            <p:cNvCxnSpPr>
              <a:cxnSpLocks/>
              <a:stCxn id="10" idx="2"/>
            </p:cNvCxnSpPr>
            <p:nvPr/>
          </p:nvCxnSpPr>
          <p:spPr>
            <a:xfrm>
              <a:off x="1468462" y="2979056"/>
              <a:ext cx="230798" cy="48042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5DE291C6-A469-4C85-A98E-C3D9749F1D76}"/>
              </a:ext>
            </a:extLst>
          </p:cNvPr>
          <p:cNvGrpSpPr/>
          <p:nvPr/>
        </p:nvGrpSpPr>
        <p:grpSpPr>
          <a:xfrm>
            <a:off x="4082979" y="1531376"/>
            <a:ext cx="1496270" cy="807707"/>
            <a:chOff x="4082979" y="1531376"/>
            <a:chExt cx="1496270" cy="807707"/>
          </a:xfrm>
        </p:grpSpPr>
        <p:sp>
          <p:nvSpPr>
            <p:cNvPr id="9" name="TextBox 8">
              <a:extLst>
                <a:ext uri="{FF2B5EF4-FFF2-40B4-BE49-F238E27FC236}">
                  <a16:creationId xmlns:a16="http://schemas.microsoft.com/office/drawing/2014/main" id="{12B3120F-04DF-441B-A252-60E0BAFB2489}"/>
                </a:ext>
              </a:extLst>
            </p:cNvPr>
            <p:cNvSpPr txBox="1"/>
            <p:nvPr/>
          </p:nvSpPr>
          <p:spPr>
            <a:xfrm>
              <a:off x="4082979" y="1531376"/>
              <a:ext cx="1496270" cy="414985"/>
            </a:xfrm>
            <a:prstGeom prst="rect">
              <a:avLst/>
            </a:prstGeom>
            <a:noFill/>
            <a:ln w="38100">
              <a:solidFill>
                <a:schemeClr val="accent1"/>
              </a:solidFill>
            </a:ln>
          </p:spPr>
          <p:txBody>
            <a:bodyPr wrap="square" lIns="0" rtlCol="0" anchor="ctr">
              <a:spAutoFit/>
            </a:bodyPr>
            <a:lstStyle/>
            <a:p>
              <a:pPr algn="ctr">
                <a:lnSpc>
                  <a:spcPct val="130000"/>
                </a:lnSpc>
                <a:spcAft>
                  <a:spcPts val="600"/>
                </a:spcAft>
                <a:buClr>
                  <a:schemeClr val="accent4"/>
                </a:buClr>
              </a:pPr>
              <a:r>
                <a:rPr lang="en-US" dirty="0">
                  <a:latin typeface="+mj-lt"/>
                </a:rPr>
                <a:t>topological</a:t>
              </a:r>
            </a:p>
          </p:txBody>
        </p:sp>
        <p:cxnSp>
          <p:nvCxnSpPr>
            <p:cNvPr id="15" name="Straight Arrow Connector 14">
              <a:extLst>
                <a:ext uri="{FF2B5EF4-FFF2-40B4-BE49-F238E27FC236}">
                  <a16:creationId xmlns:a16="http://schemas.microsoft.com/office/drawing/2014/main" id="{F8254085-3040-4A87-B617-F16A2441C11F}"/>
                </a:ext>
              </a:extLst>
            </p:cNvPr>
            <p:cNvCxnSpPr>
              <a:cxnSpLocks/>
              <a:stCxn id="9" idx="2"/>
            </p:cNvCxnSpPr>
            <p:nvPr/>
          </p:nvCxnSpPr>
          <p:spPr>
            <a:xfrm>
              <a:off x="4831114" y="1946361"/>
              <a:ext cx="259046" cy="39272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128B952B-7662-4430-94F4-26D5A7D36B8A}"/>
              </a:ext>
            </a:extLst>
          </p:cNvPr>
          <p:cNvGrpSpPr/>
          <p:nvPr/>
        </p:nvGrpSpPr>
        <p:grpSpPr>
          <a:xfrm>
            <a:off x="10527267" y="4046220"/>
            <a:ext cx="1496270" cy="693056"/>
            <a:chOff x="720327" y="2286000"/>
            <a:chExt cx="1496270" cy="693056"/>
          </a:xfrm>
        </p:grpSpPr>
        <p:sp>
          <p:nvSpPr>
            <p:cNvPr id="22" name="TextBox 21">
              <a:extLst>
                <a:ext uri="{FF2B5EF4-FFF2-40B4-BE49-F238E27FC236}">
                  <a16:creationId xmlns:a16="http://schemas.microsoft.com/office/drawing/2014/main" id="{129A395D-F1AE-4D0D-815B-9FE84A855EB6}"/>
                </a:ext>
              </a:extLst>
            </p:cNvPr>
            <p:cNvSpPr txBox="1"/>
            <p:nvPr/>
          </p:nvSpPr>
          <p:spPr>
            <a:xfrm>
              <a:off x="720327" y="2564071"/>
              <a:ext cx="1496270" cy="414985"/>
            </a:xfrm>
            <a:prstGeom prst="rect">
              <a:avLst/>
            </a:prstGeom>
            <a:noFill/>
            <a:ln w="38100">
              <a:solidFill>
                <a:schemeClr val="accent1"/>
              </a:solidFill>
            </a:ln>
          </p:spPr>
          <p:txBody>
            <a:bodyPr wrap="square" lIns="0" rtlCol="0" anchor="ctr">
              <a:spAutoFit/>
            </a:bodyPr>
            <a:lstStyle/>
            <a:p>
              <a:pPr algn="ctr">
                <a:lnSpc>
                  <a:spcPct val="130000"/>
                </a:lnSpc>
                <a:spcAft>
                  <a:spcPts val="600"/>
                </a:spcAft>
                <a:buClr>
                  <a:schemeClr val="accent4"/>
                </a:buClr>
              </a:pPr>
              <a:r>
                <a:rPr lang="en-US" dirty="0">
                  <a:latin typeface="+mj-lt"/>
                </a:rPr>
                <a:t>finite</a:t>
              </a:r>
            </a:p>
          </p:txBody>
        </p:sp>
        <p:cxnSp>
          <p:nvCxnSpPr>
            <p:cNvPr id="23" name="Straight Arrow Connector 22">
              <a:extLst>
                <a:ext uri="{FF2B5EF4-FFF2-40B4-BE49-F238E27FC236}">
                  <a16:creationId xmlns:a16="http://schemas.microsoft.com/office/drawing/2014/main" id="{702A19D9-82A4-4D1B-8269-338426BC052C}"/>
                </a:ext>
              </a:extLst>
            </p:cNvPr>
            <p:cNvCxnSpPr>
              <a:cxnSpLocks/>
              <a:stCxn id="22" idx="0"/>
            </p:cNvCxnSpPr>
            <p:nvPr/>
          </p:nvCxnSpPr>
          <p:spPr>
            <a:xfrm flipH="1" flipV="1">
              <a:off x="1402080" y="2286000"/>
              <a:ext cx="66382" cy="27807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9219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par>
                          <p:cTn id="21" fill="hold">
                            <p:stCondLst>
                              <p:cond delay="500"/>
                            </p:stCondLst>
                            <p:childTnLst>
                              <p:par>
                                <p:cTn id="22" presetID="1" presetClass="entr" presetSubtype="0" fill="hold" nodeType="afterEffect">
                                  <p:stCondLst>
                                    <p:cond delay="5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nodeType="afterEffect">
                                  <p:stCondLst>
                                    <p:cond delay="50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50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Graphic 59">
            <a:extLst>
              <a:ext uri="{FF2B5EF4-FFF2-40B4-BE49-F238E27FC236}">
                <a16:creationId xmlns:a16="http://schemas.microsoft.com/office/drawing/2014/main" id="{27143874-10A8-43ED-966D-3E589530BCB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74265" y="1671001"/>
            <a:ext cx="4043470" cy="4248912"/>
          </a:xfrm>
          <a:prstGeom prst="rect">
            <a:avLst/>
          </a:prstGeom>
        </p:spPr>
      </p:pic>
      <p:sp>
        <p:nvSpPr>
          <p:cNvPr id="2" name="Title 1">
            <a:extLst>
              <a:ext uri="{FF2B5EF4-FFF2-40B4-BE49-F238E27FC236}">
                <a16:creationId xmlns:a16="http://schemas.microsoft.com/office/drawing/2014/main" id="{1D5B18F1-2A9F-4151-807B-D0CC58C4FF69}"/>
              </a:ext>
            </a:extLst>
          </p:cNvPr>
          <p:cNvSpPr>
            <a:spLocks noGrp="1"/>
          </p:cNvSpPr>
          <p:nvPr>
            <p:ph type="title"/>
          </p:nvPr>
        </p:nvSpPr>
        <p:spPr/>
        <p:txBody>
          <a:bodyPr/>
          <a:lstStyle/>
          <a:p>
            <a:r>
              <a:rPr lang="en-US" dirty="0"/>
              <a:t>Topological Offsets</a:t>
            </a:r>
          </a:p>
        </p:txBody>
      </p:sp>
      <p:sp>
        <p:nvSpPr>
          <p:cNvPr id="4" name="Slide Number Placeholder 3">
            <a:extLst>
              <a:ext uri="{FF2B5EF4-FFF2-40B4-BE49-F238E27FC236}">
                <a16:creationId xmlns:a16="http://schemas.microsoft.com/office/drawing/2014/main" id="{E0740051-0E8E-436C-9314-7D5F7DC9FBEF}"/>
              </a:ext>
            </a:extLst>
          </p:cNvPr>
          <p:cNvSpPr>
            <a:spLocks noGrp="1"/>
          </p:cNvSpPr>
          <p:nvPr>
            <p:ph type="sldNum" sz="quarter" idx="11"/>
          </p:nvPr>
        </p:nvSpPr>
        <p:spPr>
          <a:xfrm>
            <a:off x="4724755" y="6547104"/>
            <a:ext cx="2743200" cy="310896"/>
          </a:xfrm>
        </p:spPr>
        <p:txBody>
          <a:bodyPr/>
          <a:lstStyle/>
          <a:p>
            <a:fld id="{FA919043-6B14-43C3-BC53-C838AD8B992D}" type="slidenum">
              <a:rPr lang="en-US" smtClean="0"/>
              <a:pPr/>
              <a:t>3</a:t>
            </a:fld>
            <a:endParaRPr lang="en-US" dirty="0"/>
          </a:p>
        </p:txBody>
      </p:sp>
      <p:sp>
        <p:nvSpPr>
          <p:cNvPr id="20" name="Footer Placeholder 6">
            <a:extLst>
              <a:ext uri="{FF2B5EF4-FFF2-40B4-BE49-F238E27FC236}">
                <a16:creationId xmlns:a16="http://schemas.microsoft.com/office/drawing/2014/main" id="{8CB44950-61E3-4B10-850D-D16DD0849AF2}"/>
              </a:ext>
            </a:extLst>
          </p:cNvPr>
          <p:cNvSpPr txBox="1">
            <a:spLocks/>
          </p:cNvSpPr>
          <p:nvPr/>
        </p:nvSpPr>
        <p:spPr>
          <a:xfrm>
            <a:off x="0" y="6550025"/>
            <a:ext cx="4114800" cy="307975"/>
          </a:xfrm>
          <a:prstGeom prst="rect">
            <a:avLst/>
          </a:prstGeom>
        </p:spPr>
        <p:txBody>
          <a:bodyPr vert="horz" lIns="91440" tIns="45720" rIns="91440" bIns="45720" rtlCol="0" anchor="ctr"/>
          <a:lstStyle>
            <a:defPPr>
              <a:defRPr lang="en-US"/>
            </a:defPPr>
            <a:lvl1pPr marL="0" algn="l" defTabSz="914400" rtl="0" eaLnBrk="1" latinLnBrk="0" hangingPunct="1">
              <a:defRPr sz="6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2025 SIGGRAPH. All Rights Reserved.</a:t>
            </a:r>
            <a:endParaRPr lang="en-US" dirty="0"/>
          </a:p>
        </p:txBody>
      </p:sp>
      <p:pic>
        <p:nvPicPr>
          <p:cNvPr id="50" name="Graphic 49">
            <a:extLst>
              <a:ext uri="{FF2B5EF4-FFF2-40B4-BE49-F238E27FC236}">
                <a16:creationId xmlns:a16="http://schemas.microsoft.com/office/drawing/2014/main" id="{7E6E5661-8A65-459A-8FE5-487C6080463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74620" y="1671000"/>
            <a:ext cx="4043470" cy="4248911"/>
          </a:xfrm>
          <a:prstGeom prst="rect">
            <a:avLst/>
          </a:prstGeom>
        </p:spPr>
      </p:pic>
      <p:pic>
        <p:nvPicPr>
          <p:cNvPr id="48" name="Graphic 47">
            <a:extLst>
              <a:ext uri="{FF2B5EF4-FFF2-40B4-BE49-F238E27FC236}">
                <a16:creationId xmlns:a16="http://schemas.microsoft.com/office/drawing/2014/main" id="{0F545D67-5E39-4943-BA3C-9E51426C4DF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074619" y="1670998"/>
            <a:ext cx="4043473" cy="4248915"/>
          </a:xfrm>
          <a:prstGeom prst="rect">
            <a:avLst/>
          </a:prstGeom>
        </p:spPr>
      </p:pic>
      <p:pic>
        <p:nvPicPr>
          <p:cNvPr id="46" name="Graphic 45">
            <a:extLst>
              <a:ext uri="{FF2B5EF4-FFF2-40B4-BE49-F238E27FC236}">
                <a16:creationId xmlns:a16="http://schemas.microsoft.com/office/drawing/2014/main" id="{1CAC47C0-D99D-4932-800B-CCDD7FC9F17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074621" y="1671000"/>
            <a:ext cx="4043469" cy="4248911"/>
          </a:xfrm>
          <a:prstGeom prst="rect">
            <a:avLst/>
          </a:prstGeom>
        </p:spPr>
      </p:pic>
      <p:pic>
        <p:nvPicPr>
          <p:cNvPr id="44" name="Graphic 43">
            <a:extLst>
              <a:ext uri="{FF2B5EF4-FFF2-40B4-BE49-F238E27FC236}">
                <a16:creationId xmlns:a16="http://schemas.microsoft.com/office/drawing/2014/main" id="{99859A4B-A315-4CEA-99C2-123715E1AF6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074621" y="1671000"/>
            <a:ext cx="4043469" cy="4248911"/>
          </a:xfrm>
          <a:prstGeom prst="rect">
            <a:avLst/>
          </a:prstGeom>
        </p:spPr>
      </p:pic>
      <p:sp>
        <p:nvSpPr>
          <p:cNvPr id="59" name="TextBox 58">
            <a:extLst>
              <a:ext uri="{FF2B5EF4-FFF2-40B4-BE49-F238E27FC236}">
                <a16:creationId xmlns:a16="http://schemas.microsoft.com/office/drawing/2014/main" id="{3DCE432D-A79F-4B53-BC64-CBF67E49819A}"/>
              </a:ext>
            </a:extLst>
          </p:cNvPr>
          <p:cNvSpPr txBox="1"/>
          <p:nvPr/>
        </p:nvSpPr>
        <p:spPr>
          <a:xfrm>
            <a:off x="4114800" y="5735247"/>
            <a:ext cx="4043470" cy="369332"/>
          </a:xfrm>
          <a:prstGeom prst="rect">
            <a:avLst/>
          </a:prstGeom>
          <a:noFill/>
        </p:spPr>
        <p:txBody>
          <a:bodyPr wrap="square" rtlCol="0">
            <a:spAutoFit/>
          </a:bodyPr>
          <a:lstStyle/>
          <a:p>
            <a:pPr algn="ctr"/>
            <a:r>
              <a:rPr lang="en-US" dirty="0"/>
              <a:t>infinitesimal offsets</a:t>
            </a:r>
          </a:p>
        </p:txBody>
      </p:sp>
    </p:spTree>
    <p:extLst>
      <p:ext uri="{BB962C8B-B14F-4D97-AF65-F5344CB8AC3E}">
        <p14:creationId xmlns:p14="http://schemas.microsoft.com/office/powerpoint/2010/main" val="9749861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xit" presetSubtype="0" fill="hold" nodeType="withEffect">
                                  <p:stCondLst>
                                    <p:cond delay="500"/>
                                  </p:stCondLst>
                                  <p:childTnLst>
                                    <p:set>
                                      <p:cBhvr>
                                        <p:cTn id="16" dur="1" fill="hold">
                                          <p:stCondLst>
                                            <p:cond delay="0"/>
                                          </p:stCondLst>
                                        </p:cTn>
                                        <p:tgtEl>
                                          <p:spTgt spid="46"/>
                                        </p:tgtEl>
                                        <p:attrNameLst>
                                          <p:attrName>style.visibility</p:attrName>
                                        </p:attrNameLst>
                                      </p:cBhvr>
                                      <p:to>
                                        <p:strVal val="hidden"/>
                                      </p:to>
                                    </p:set>
                                  </p:childTnLst>
                                </p:cTn>
                              </p:par>
                              <p:par>
                                <p:cTn id="17" presetID="1" presetClass="exit" presetSubtype="0" fill="hold" nodeType="withEffect">
                                  <p:stCondLst>
                                    <p:cond delay="500"/>
                                  </p:stCondLst>
                                  <p:childTnLst>
                                    <p:set>
                                      <p:cBhvr>
                                        <p:cTn id="18" dur="1" fill="hold">
                                          <p:stCondLst>
                                            <p:cond delay="0"/>
                                          </p:stCondLst>
                                        </p:cTn>
                                        <p:tgtEl>
                                          <p:spTgt spid="48"/>
                                        </p:tgtEl>
                                        <p:attrNameLst>
                                          <p:attrName>style.visibility</p:attrName>
                                        </p:attrNameLst>
                                      </p:cBhvr>
                                      <p:to>
                                        <p:strVal val="hidden"/>
                                      </p:to>
                                    </p:set>
                                  </p:childTnLst>
                                </p:cTn>
                              </p:par>
                              <p:par>
                                <p:cTn id="19" presetID="1" presetClass="exit" presetSubtype="0" fill="hold" nodeType="withEffect">
                                  <p:stCondLst>
                                    <p:cond delay="500"/>
                                  </p:stCondLst>
                                  <p:childTnLst>
                                    <p:set>
                                      <p:cBhvr>
                                        <p:cTn id="20" dur="1" fill="hold">
                                          <p:stCondLst>
                                            <p:cond delay="0"/>
                                          </p:stCondLst>
                                        </p:cTn>
                                        <p:tgtEl>
                                          <p:spTgt spid="50"/>
                                        </p:tgtEl>
                                        <p:attrNameLst>
                                          <p:attrName>style.visibility</p:attrName>
                                        </p:attrNameLst>
                                      </p:cBhvr>
                                      <p:to>
                                        <p:strVal val="hidden"/>
                                      </p:to>
                                    </p:set>
                                  </p:childTnLst>
                                </p:cTn>
                              </p:par>
                              <p:par>
                                <p:cTn id="21" presetID="1" presetClass="exit" presetSubtype="0" fill="hold" nodeType="withEffect">
                                  <p:stCondLst>
                                    <p:cond delay="500"/>
                                  </p:stCondLst>
                                  <p:childTnLst>
                                    <p:set>
                                      <p:cBhvr>
                                        <p:cTn id="22"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87580-0211-4133-93B6-365DB363F858}"/>
              </a:ext>
            </a:extLst>
          </p:cNvPr>
          <p:cNvSpPr>
            <a:spLocks noGrp="1"/>
          </p:cNvSpPr>
          <p:nvPr>
            <p:ph type="title"/>
          </p:nvPr>
        </p:nvSpPr>
        <p:spPr/>
        <p:txBody>
          <a:bodyPr/>
          <a:lstStyle/>
          <a:p>
            <a:r>
              <a:rPr lang="en-US" dirty="0"/>
              <a:t>Thank You</a:t>
            </a:r>
          </a:p>
        </p:txBody>
      </p:sp>
      <p:sp>
        <p:nvSpPr>
          <p:cNvPr id="5" name="Slide Number Placeholder 4">
            <a:extLst>
              <a:ext uri="{FF2B5EF4-FFF2-40B4-BE49-F238E27FC236}">
                <a16:creationId xmlns:a16="http://schemas.microsoft.com/office/drawing/2014/main" id="{532BC1FE-22D4-481F-BFCF-B16D5185930A}"/>
              </a:ext>
            </a:extLst>
          </p:cNvPr>
          <p:cNvSpPr>
            <a:spLocks noGrp="1"/>
          </p:cNvSpPr>
          <p:nvPr>
            <p:ph type="sldNum" sz="quarter" idx="10"/>
          </p:nvPr>
        </p:nvSpPr>
        <p:spPr/>
        <p:txBody>
          <a:bodyPr/>
          <a:lstStyle/>
          <a:p>
            <a:fld id="{C4424D3E-E720-AF46-A7EB-A9B428C5A8BA}" type="slidenum">
              <a:rPr lang="en-US" smtClean="0"/>
              <a:pPr/>
              <a:t>30</a:t>
            </a:fld>
            <a:endParaRPr lang="en-US" dirty="0"/>
          </a:p>
        </p:txBody>
      </p:sp>
      <p:sp>
        <p:nvSpPr>
          <p:cNvPr id="4" name="Footer Placeholder 3">
            <a:extLst>
              <a:ext uri="{FF2B5EF4-FFF2-40B4-BE49-F238E27FC236}">
                <a16:creationId xmlns:a16="http://schemas.microsoft.com/office/drawing/2014/main" id="{27034B68-0F2E-4B76-A734-0797E2B1A31A}"/>
              </a:ext>
            </a:extLst>
          </p:cNvPr>
          <p:cNvSpPr>
            <a:spLocks noGrp="1"/>
          </p:cNvSpPr>
          <p:nvPr>
            <p:ph type="ftr" sz="quarter" idx="4294967295"/>
          </p:nvPr>
        </p:nvSpPr>
        <p:spPr>
          <a:xfrm>
            <a:off x="0" y="6550025"/>
            <a:ext cx="4114800" cy="307975"/>
          </a:xfrm>
        </p:spPr>
        <p:txBody>
          <a:bodyPr/>
          <a:lstStyle/>
          <a:p>
            <a:r>
              <a:rPr lang="en-US"/>
              <a:t>© 2025 SIGGRAPH. All Rights Reserved.</a:t>
            </a:r>
            <a:endParaRPr lang="en-US" dirty="0"/>
          </a:p>
        </p:txBody>
      </p:sp>
      <p:pic>
        <p:nvPicPr>
          <p:cNvPr id="7" name="Picture 6">
            <a:extLst>
              <a:ext uri="{FF2B5EF4-FFF2-40B4-BE49-F238E27FC236}">
                <a16:creationId xmlns:a16="http://schemas.microsoft.com/office/drawing/2014/main" id="{9E18F8F0-F336-4F16-AAEA-E4C8A0545D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6159" y="2189085"/>
            <a:ext cx="2913682" cy="2913682"/>
          </a:xfrm>
          <a:prstGeom prst="rect">
            <a:avLst/>
          </a:prstGeom>
        </p:spPr>
      </p:pic>
      <p:sp>
        <p:nvSpPr>
          <p:cNvPr id="8" name="TextBox 7">
            <a:extLst>
              <a:ext uri="{FF2B5EF4-FFF2-40B4-BE49-F238E27FC236}">
                <a16:creationId xmlns:a16="http://schemas.microsoft.com/office/drawing/2014/main" id="{E22B4E14-6FDA-4DD2-A686-4FF656FBF554}"/>
              </a:ext>
            </a:extLst>
          </p:cNvPr>
          <p:cNvSpPr txBox="1"/>
          <p:nvPr/>
        </p:nvSpPr>
        <p:spPr>
          <a:xfrm>
            <a:off x="5808001" y="5219296"/>
            <a:ext cx="5909997" cy="369332"/>
          </a:xfrm>
          <a:prstGeom prst="rect">
            <a:avLst/>
          </a:prstGeom>
          <a:noFill/>
        </p:spPr>
        <p:txBody>
          <a:bodyPr wrap="square">
            <a:spAutoFit/>
          </a:bodyPr>
          <a:lstStyle/>
          <a:p>
            <a:pPr algn="ctr"/>
            <a:r>
              <a:rPr lang="en-US" dirty="0"/>
              <a:t>https://github.com/wildmeshing/topological-offsets</a:t>
            </a:r>
          </a:p>
        </p:txBody>
      </p:sp>
      <p:pic>
        <p:nvPicPr>
          <p:cNvPr id="11" name="Content Placeholder 10">
            <a:extLst>
              <a:ext uri="{FF2B5EF4-FFF2-40B4-BE49-F238E27FC236}">
                <a16:creationId xmlns:a16="http://schemas.microsoft.com/office/drawing/2014/main" id="{F4615311-6816-499E-9AE9-C8FB6D8408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2274581"/>
            <a:ext cx="5181600" cy="3453425"/>
          </a:xfrm>
          <a:prstGeom prst="rect">
            <a:avLst/>
          </a:prstGeom>
        </p:spPr>
      </p:pic>
    </p:spTree>
    <p:extLst>
      <p:ext uri="{BB962C8B-B14F-4D97-AF65-F5344CB8AC3E}">
        <p14:creationId xmlns:p14="http://schemas.microsoft.com/office/powerpoint/2010/main" val="168795145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8E4DEF-C5CF-4A87-89CE-87AC8745F8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4" y="1737524"/>
            <a:ext cx="4066656" cy="4376670"/>
          </a:xfrm>
          <a:prstGeom prst="rect">
            <a:avLst/>
          </a:prstGeom>
        </p:spPr>
      </p:pic>
      <p:sp>
        <p:nvSpPr>
          <p:cNvPr id="2" name="Title 1">
            <a:extLst>
              <a:ext uri="{FF2B5EF4-FFF2-40B4-BE49-F238E27FC236}">
                <a16:creationId xmlns:a16="http://schemas.microsoft.com/office/drawing/2014/main" id="{FA93A4A8-DE81-44FE-9E5F-CB8BFAC39B71}"/>
              </a:ext>
            </a:extLst>
          </p:cNvPr>
          <p:cNvSpPr>
            <a:spLocks noGrp="1"/>
          </p:cNvSpPr>
          <p:nvPr>
            <p:ph type="title"/>
          </p:nvPr>
        </p:nvSpPr>
        <p:spPr/>
        <p:txBody>
          <a:bodyPr/>
          <a:lstStyle/>
          <a:p>
            <a:r>
              <a:rPr lang="en-US" dirty="0"/>
              <a:t>Local Offset Distance</a:t>
            </a:r>
          </a:p>
        </p:txBody>
      </p:sp>
      <p:sp>
        <p:nvSpPr>
          <p:cNvPr id="4" name="Footer Placeholder 3">
            <a:extLst>
              <a:ext uri="{FF2B5EF4-FFF2-40B4-BE49-F238E27FC236}">
                <a16:creationId xmlns:a16="http://schemas.microsoft.com/office/drawing/2014/main" id="{D2A564A4-EA75-434D-AF8D-72CA2BA916C9}"/>
              </a:ext>
            </a:extLst>
          </p:cNvPr>
          <p:cNvSpPr>
            <a:spLocks noGrp="1"/>
          </p:cNvSpPr>
          <p:nvPr>
            <p:ph type="ftr" sz="quarter" idx="10"/>
          </p:nvPr>
        </p:nvSpPr>
        <p:spPr/>
        <p:txBody>
          <a:bodyPr/>
          <a:lstStyle/>
          <a:p>
            <a:r>
              <a:rPr lang="en-US"/>
              <a:t>© 2025 SIGGRAPH. All Rights Reserved.</a:t>
            </a:r>
            <a:endParaRPr lang="en-US" dirty="0"/>
          </a:p>
        </p:txBody>
      </p:sp>
      <p:sp>
        <p:nvSpPr>
          <p:cNvPr id="5" name="Slide Number Placeholder 4">
            <a:extLst>
              <a:ext uri="{FF2B5EF4-FFF2-40B4-BE49-F238E27FC236}">
                <a16:creationId xmlns:a16="http://schemas.microsoft.com/office/drawing/2014/main" id="{18456A51-2782-467E-BED3-2662ED250D94}"/>
              </a:ext>
            </a:extLst>
          </p:cNvPr>
          <p:cNvSpPr>
            <a:spLocks noGrp="1"/>
          </p:cNvSpPr>
          <p:nvPr>
            <p:ph type="sldNum" sz="quarter" idx="11"/>
          </p:nvPr>
        </p:nvSpPr>
        <p:spPr/>
        <p:txBody>
          <a:bodyPr/>
          <a:lstStyle/>
          <a:p>
            <a:fld id="{C4424D3E-E720-AF46-A7EB-A9B428C5A8BA}" type="slidenum">
              <a:rPr lang="en-US" smtClean="0"/>
              <a:pPr/>
              <a:t>31</a:t>
            </a:fld>
            <a:endParaRPr lang="en-US" dirty="0"/>
          </a:p>
        </p:txBody>
      </p:sp>
      <p:pic>
        <p:nvPicPr>
          <p:cNvPr id="7" name="Picture 6">
            <a:extLst>
              <a:ext uri="{FF2B5EF4-FFF2-40B4-BE49-F238E27FC236}">
                <a16:creationId xmlns:a16="http://schemas.microsoft.com/office/drawing/2014/main" id="{7CD8F786-0C8A-4692-85F2-82B7A14553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1360" y="1737524"/>
            <a:ext cx="4066656" cy="4376670"/>
          </a:xfrm>
          <a:prstGeom prst="rect">
            <a:avLst/>
          </a:prstGeom>
        </p:spPr>
      </p:pic>
      <p:pic>
        <p:nvPicPr>
          <p:cNvPr id="8" name="Picture 7">
            <a:extLst>
              <a:ext uri="{FF2B5EF4-FFF2-40B4-BE49-F238E27FC236}">
                <a16:creationId xmlns:a16="http://schemas.microsoft.com/office/drawing/2014/main" id="{87D2DDEC-89E2-4F91-A83D-B186F0D689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58688" y="1737524"/>
            <a:ext cx="4066656" cy="4376670"/>
          </a:xfrm>
          <a:prstGeom prst="rect">
            <a:avLst/>
          </a:prstGeom>
        </p:spPr>
      </p:pic>
    </p:spTree>
    <p:extLst>
      <p:ext uri="{BB962C8B-B14F-4D97-AF65-F5344CB8AC3E}">
        <p14:creationId xmlns:p14="http://schemas.microsoft.com/office/powerpoint/2010/main" val="8326560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3000834-8E72-49DF-AE74-859FFB8E05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7935" y="1508760"/>
            <a:ext cx="4850130" cy="4850130"/>
          </a:xfrm>
          <a:prstGeom prst="rect">
            <a:avLst/>
          </a:prstGeom>
        </p:spPr>
      </p:pic>
      <p:sp>
        <p:nvSpPr>
          <p:cNvPr id="2" name="Title 1">
            <a:extLst>
              <a:ext uri="{FF2B5EF4-FFF2-40B4-BE49-F238E27FC236}">
                <a16:creationId xmlns:a16="http://schemas.microsoft.com/office/drawing/2014/main" id="{45EDCF19-4046-4921-9034-74137746C289}"/>
              </a:ext>
            </a:extLst>
          </p:cNvPr>
          <p:cNvSpPr>
            <a:spLocks noGrp="1"/>
          </p:cNvSpPr>
          <p:nvPr>
            <p:ph type="title"/>
          </p:nvPr>
        </p:nvSpPr>
        <p:spPr/>
        <p:txBody>
          <a:bodyPr/>
          <a:lstStyle/>
          <a:p>
            <a:r>
              <a:rPr lang="en-US" dirty="0"/>
              <a:t>Local Offset Distance</a:t>
            </a:r>
          </a:p>
        </p:txBody>
      </p:sp>
      <p:sp>
        <p:nvSpPr>
          <p:cNvPr id="5" name="Slide Number Placeholder 4">
            <a:extLst>
              <a:ext uri="{FF2B5EF4-FFF2-40B4-BE49-F238E27FC236}">
                <a16:creationId xmlns:a16="http://schemas.microsoft.com/office/drawing/2014/main" id="{CEA8EEDC-BCC9-4DD4-B7D3-F41C586361B8}"/>
              </a:ext>
            </a:extLst>
          </p:cNvPr>
          <p:cNvSpPr>
            <a:spLocks noGrp="1"/>
          </p:cNvSpPr>
          <p:nvPr>
            <p:ph type="sldNum" sz="quarter" idx="10"/>
          </p:nvPr>
        </p:nvSpPr>
        <p:spPr/>
        <p:txBody>
          <a:bodyPr/>
          <a:lstStyle/>
          <a:p>
            <a:fld id="{FA919043-6B14-43C3-BC53-C838AD8B992D}" type="slidenum">
              <a:rPr lang="en-US" smtClean="0"/>
              <a:pPr/>
              <a:t>32</a:t>
            </a:fld>
            <a:endParaRPr lang="en-US" dirty="0"/>
          </a:p>
        </p:txBody>
      </p:sp>
      <p:pic>
        <p:nvPicPr>
          <p:cNvPr id="15" name="Picture 14">
            <a:extLst>
              <a:ext uri="{FF2B5EF4-FFF2-40B4-BE49-F238E27FC236}">
                <a16:creationId xmlns:a16="http://schemas.microsoft.com/office/drawing/2014/main" id="{DD7989DE-B53A-4144-8C71-3507807EBA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935" y="1508760"/>
            <a:ext cx="4850130" cy="4850130"/>
          </a:xfrm>
          <a:prstGeom prst="rect">
            <a:avLst/>
          </a:prstGeom>
        </p:spPr>
      </p:pic>
    </p:spTree>
    <p:extLst>
      <p:ext uri="{BB962C8B-B14F-4D97-AF65-F5344CB8AC3E}">
        <p14:creationId xmlns:p14="http://schemas.microsoft.com/office/powerpoint/2010/main" val="87608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1F73454-CC49-4028-BFDE-058ADDB1D946}"/>
              </a:ext>
            </a:extLst>
          </p:cNvPr>
          <p:cNvSpPr txBox="1"/>
          <p:nvPr/>
        </p:nvSpPr>
        <p:spPr>
          <a:xfrm>
            <a:off x="6741266" y="5889868"/>
            <a:ext cx="4043470" cy="369332"/>
          </a:xfrm>
          <a:prstGeom prst="rect">
            <a:avLst/>
          </a:prstGeom>
          <a:noFill/>
        </p:spPr>
        <p:txBody>
          <a:bodyPr wrap="square" rtlCol="0">
            <a:spAutoFit/>
          </a:bodyPr>
          <a:lstStyle/>
          <a:p>
            <a:pPr algn="ctr"/>
            <a:r>
              <a:rPr lang="en-US" dirty="0"/>
              <a:t>infinitesimal offsets</a:t>
            </a:r>
          </a:p>
        </p:txBody>
      </p:sp>
      <p:pic>
        <p:nvPicPr>
          <p:cNvPr id="10" name="Graphic 9">
            <a:extLst>
              <a:ext uri="{FF2B5EF4-FFF2-40B4-BE49-F238E27FC236}">
                <a16:creationId xmlns:a16="http://schemas.microsoft.com/office/drawing/2014/main" id="{B74682B0-EBB9-469F-874E-5FE38C0ED38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41266" y="1825624"/>
            <a:ext cx="4043470" cy="4248912"/>
          </a:xfrm>
          <a:prstGeom prst="rect">
            <a:avLst/>
          </a:prstGeom>
        </p:spPr>
      </p:pic>
      <p:sp>
        <p:nvSpPr>
          <p:cNvPr id="2" name="Title 1">
            <a:extLst>
              <a:ext uri="{FF2B5EF4-FFF2-40B4-BE49-F238E27FC236}">
                <a16:creationId xmlns:a16="http://schemas.microsoft.com/office/drawing/2014/main" id="{1D5B18F1-2A9F-4151-807B-D0CC58C4FF69}"/>
              </a:ext>
            </a:extLst>
          </p:cNvPr>
          <p:cNvSpPr>
            <a:spLocks noGrp="1"/>
          </p:cNvSpPr>
          <p:nvPr>
            <p:ph type="title"/>
          </p:nvPr>
        </p:nvSpPr>
        <p:spPr/>
        <p:txBody>
          <a:bodyPr/>
          <a:lstStyle/>
          <a:p>
            <a:r>
              <a:rPr lang="en-US" dirty="0"/>
              <a:t>Topological Offsets</a:t>
            </a:r>
          </a:p>
        </p:txBody>
      </p:sp>
      <p:sp>
        <p:nvSpPr>
          <p:cNvPr id="4" name="Slide Number Placeholder 3">
            <a:extLst>
              <a:ext uri="{FF2B5EF4-FFF2-40B4-BE49-F238E27FC236}">
                <a16:creationId xmlns:a16="http://schemas.microsoft.com/office/drawing/2014/main" id="{E0740051-0E8E-436C-9314-7D5F7DC9FBEF}"/>
              </a:ext>
            </a:extLst>
          </p:cNvPr>
          <p:cNvSpPr>
            <a:spLocks noGrp="1"/>
          </p:cNvSpPr>
          <p:nvPr>
            <p:ph type="sldNum" sz="quarter" idx="10"/>
          </p:nvPr>
        </p:nvSpPr>
        <p:spPr/>
        <p:txBody>
          <a:bodyPr/>
          <a:lstStyle/>
          <a:p>
            <a:fld id="{FA919043-6B14-43C3-BC53-C838AD8B992D}" type="slidenum">
              <a:rPr lang="en-US" smtClean="0"/>
              <a:pPr/>
              <a:t>4</a:t>
            </a:fld>
            <a:endParaRPr lang="en-US" dirty="0"/>
          </a:p>
        </p:txBody>
      </p:sp>
      <p:sp>
        <p:nvSpPr>
          <p:cNvPr id="20" name="Footer Placeholder 6">
            <a:extLst>
              <a:ext uri="{FF2B5EF4-FFF2-40B4-BE49-F238E27FC236}">
                <a16:creationId xmlns:a16="http://schemas.microsoft.com/office/drawing/2014/main" id="{8CB44950-61E3-4B10-850D-D16DD0849AF2}"/>
              </a:ext>
            </a:extLst>
          </p:cNvPr>
          <p:cNvSpPr txBox="1">
            <a:spLocks/>
          </p:cNvSpPr>
          <p:nvPr/>
        </p:nvSpPr>
        <p:spPr>
          <a:xfrm>
            <a:off x="0" y="6550025"/>
            <a:ext cx="4114800" cy="307975"/>
          </a:xfrm>
          <a:prstGeom prst="rect">
            <a:avLst/>
          </a:prstGeom>
        </p:spPr>
        <p:txBody>
          <a:bodyPr vert="horz" lIns="91440" tIns="45720" rIns="91440" bIns="45720" rtlCol="0" anchor="ctr"/>
          <a:lstStyle>
            <a:defPPr>
              <a:defRPr lang="en-US"/>
            </a:defPPr>
            <a:lvl1pPr marL="0" algn="l" defTabSz="914400" rtl="0" eaLnBrk="1" latinLnBrk="0" hangingPunct="1">
              <a:defRPr sz="6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2025 SIGGRAPH. All Rights Reserved.</a:t>
            </a:r>
            <a:endParaRPr lang="en-US" dirty="0"/>
          </a:p>
        </p:txBody>
      </p:sp>
      <p:grpSp>
        <p:nvGrpSpPr>
          <p:cNvPr id="5" name="Group 4">
            <a:extLst>
              <a:ext uri="{FF2B5EF4-FFF2-40B4-BE49-F238E27FC236}">
                <a16:creationId xmlns:a16="http://schemas.microsoft.com/office/drawing/2014/main" id="{EF74AA83-5DF4-46FD-B111-7D6FA7C20788}"/>
              </a:ext>
            </a:extLst>
          </p:cNvPr>
          <p:cNvGrpSpPr/>
          <p:nvPr/>
        </p:nvGrpSpPr>
        <p:grpSpPr>
          <a:xfrm>
            <a:off x="1407265" y="1825625"/>
            <a:ext cx="4043470" cy="4433577"/>
            <a:chOff x="1407265" y="1825625"/>
            <a:chExt cx="4043470" cy="4433577"/>
          </a:xfrm>
        </p:grpSpPr>
        <p:pic>
          <p:nvPicPr>
            <p:cNvPr id="9" name="Graphic 8">
              <a:extLst>
                <a:ext uri="{FF2B5EF4-FFF2-40B4-BE49-F238E27FC236}">
                  <a16:creationId xmlns:a16="http://schemas.microsoft.com/office/drawing/2014/main" id="{AD5F5544-7DA1-4CC4-9C47-475719B3BB1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407265" y="1825625"/>
              <a:ext cx="4043470" cy="4248911"/>
            </a:xfrm>
            <a:prstGeom prst="rect">
              <a:avLst/>
            </a:prstGeom>
          </p:spPr>
        </p:pic>
        <p:sp>
          <p:nvSpPr>
            <p:cNvPr id="7" name="TextBox 6">
              <a:extLst>
                <a:ext uri="{FF2B5EF4-FFF2-40B4-BE49-F238E27FC236}">
                  <a16:creationId xmlns:a16="http://schemas.microsoft.com/office/drawing/2014/main" id="{5CD07F4E-C0F9-4313-8651-428C48141CCA}"/>
                </a:ext>
              </a:extLst>
            </p:cNvPr>
            <p:cNvSpPr txBox="1"/>
            <p:nvPr/>
          </p:nvSpPr>
          <p:spPr>
            <a:xfrm>
              <a:off x="1407265" y="5889870"/>
              <a:ext cx="4043470" cy="369332"/>
            </a:xfrm>
            <a:prstGeom prst="rect">
              <a:avLst/>
            </a:prstGeom>
            <a:noFill/>
          </p:spPr>
          <p:txBody>
            <a:bodyPr wrap="square" rtlCol="0">
              <a:spAutoFit/>
            </a:bodyPr>
            <a:lstStyle/>
            <a:p>
              <a:pPr algn="ctr"/>
              <a:r>
                <a:rPr lang="en-US" dirty="0"/>
                <a:t>topological offset</a:t>
              </a:r>
            </a:p>
          </p:txBody>
        </p:sp>
      </p:grpSp>
      <p:sp>
        <p:nvSpPr>
          <p:cNvPr id="3" name="Arrow: Left-Right 2">
            <a:extLst>
              <a:ext uri="{FF2B5EF4-FFF2-40B4-BE49-F238E27FC236}">
                <a16:creationId xmlns:a16="http://schemas.microsoft.com/office/drawing/2014/main" id="{ECA6021F-41B4-44A4-A265-9C5D7711C29F}"/>
              </a:ext>
            </a:extLst>
          </p:cNvPr>
          <p:cNvSpPr/>
          <p:nvPr/>
        </p:nvSpPr>
        <p:spPr>
          <a:xfrm>
            <a:off x="4949447" y="5761241"/>
            <a:ext cx="2293106" cy="574508"/>
          </a:xfrm>
          <a:prstGeom prst="leftRightArrow">
            <a:avLst>
              <a:gd name="adj1" fmla="val 50000"/>
              <a:gd name="adj2" fmla="val 66493"/>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same topology</a:t>
            </a:r>
          </a:p>
        </p:txBody>
      </p:sp>
    </p:spTree>
    <p:extLst>
      <p:ext uri="{BB962C8B-B14F-4D97-AF65-F5344CB8AC3E}">
        <p14:creationId xmlns:p14="http://schemas.microsoft.com/office/powerpoint/2010/main" val="35063760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8BA76-A997-4D06-BACA-1478AD5DBBC6}"/>
              </a:ext>
            </a:extLst>
          </p:cNvPr>
          <p:cNvSpPr>
            <a:spLocks noGrp="1"/>
          </p:cNvSpPr>
          <p:nvPr>
            <p:ph type="title"/>
          </p:nvPr>
        </p:nvSpPr>
        <p:spPr/>
        <p:txBody>
          <a:bodyPr/>
          <a:lstStyle/>
          <a:p>
            <a:r>
              <a:rPr lang="en-US" dirty="0"/>
              <a:t>Related Work</a:t>
            </a:r>
          </a:p>
        </p:txBody>
      </p:sp>
      <p:sp>
        <p:nvSpPr>
          <p:cNvPr id="5" name="Slide Number Placeholder 4">
            <a:extLst>
              <a:ext uri="{FF2B5EF4-FFF2-40B4-BE49-F238E27FC236}">
                <a16:creationId xmlns:a16="http://schemas.microsoft.com/office/drawing/2014/main" id="{9C8CB95E-8B1B-482C-856F-574083566EC6}"/>
              </a:ext>
            </a:extLst>
          </p:cNvPr>
          <p:cNvSpPr>
            <a:spLocks noGrp="1"/>
          </p:cNvSpPr>
          <p:nvPr>
            <p:ph type="sldNum" sz="quarter" idx="10"/>
          </p:nvPr>
        </p:nvSpPr>
        <p:spPr/>
        <p:txBody>
          <a:bodyPr/>
          <a:lstStyle/>
          <a:p>
            <a:fld id="{FA919043-6B14-43C3-BC53-C838AD8B992D}" type="slidenum">
              <a:rPr lang="en-US" smtClean="0"/>
              <a:pPr/>
              <a:t>5</a:t>
            </a:fld>
            <a:endParaRPr lang="en-US" dirty="0"/>
          </a:p>
        </p:txBody>
      </p:sp>
      <p:pic>
        <p:nvPicPr>
          <p:cNvPr id="7" name="Content Placeholder 4" descr="A picture containing LEGO, toy, shaped, decorated&#10;&#10;Description automatically generated">
            <a:extLst>
              <a:ext uri="{FF2B5EF4-FFF2-40B4-BE49-F238E27FC236}">
                <a16:creationId xmlns:a16="http://schemas.microsoft.com/office/drawing/2014/main" id="{B732EA14-97B4-44D5-9322-B17CB92AE2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3331" y="1825625"/>
            <a:ext cx="4351338" cy="4351338"/>
          </a:xfrm>
          <a:prstGeom prst="rect">
            <a:avLst/>
          </a:prstGeom>
        </p:spPr>
      </p:pic>
      <p:sp>
        <p:nvSpPr>
          <p:cNvPr id="10" name="Content Placeholder 2">
            <a:extLst>
              <a:ext uri="{FF2B5EF4-FFF2-40B4-BE49-F238E27FC236}">
                <a16:creationId xmlns:a16="http://schemas.microsoft.com/office/drawing/2014/main" id="{5579175D-EBFD-40FC-A196-98083E188F85}"/>
              </a:ext>
            </a:extLst>
          </p:cNvPr>
          <p:cNvSpPr txBox="1">
            <a:spLocks/>
          </p:cNvSpPr>
          <p:nvPr/>
        </p:nvSpPr>
        <p:spPr>
          <a:xfrm>
            <a:off x="6172200" y="1825625"/>
            <a:ext cx="5181600" cy="4351338"/>
          </a:xfrm>
          <a:prstGeom prst="rect">
            <a:avLst/>
          </a:prstGeom>
        </p:spPr>
        <p:txBody>
          <a:bodyPr vert="horz" lIns="0" tIns="45720" rIns="91440" bIns="45720" rtlCol="0" anchor="ctr">
            <a:normAutofit/>
          </a:bodyPr>
          <a:lstStyle>
            <a:lvl1pPr marL="2286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30000"/>
              </a:lnSpc>
              <a:spcBef>
                <a:spcPts val="0"/>
              </a:spcBef>
              <a:spcAft>
                <a:spcPts val="600"/>
              </a:spcAft>
              <a:buClr>
                <a:schemeClr val="accent4"/>
              </a:buClr>
              <a:buFont typeface="System Font Regular"/>
              <a:buChar char="−"/>
              <a:defRPr sz="1400" kern="1200">
                <a:solidFill>
                  <a:schemeClr val="tx1"/>
                </a:solidFill>
                <a:latin typeface="+mn-lt"/>
                <a:ea typeface="+mn-ea"/>
                <a:cs typeface="+mn-cs"/>
              </a:defRPr>
            </a:lvl2pPr>
            <a:lvl3pPr marL="6858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30000"/>
              </a:lnSpc>
              <a:spcBef>
                <a:spcPts val="0"/>
              </a:spcBef>
              <a:spcAft>
                <a:spcPts val="600"/>
              </a:spcAft>
              <a:buClr>
                <a:schemeClr val="accent4"/>
              </a:buClr>
              <a:buFont typeface="System Font Regular"/>
              <a:buChar char="−"/>
              <a:defRPr sz="1000" kern="1200">
                <a:solidFill>
                  <a:schemeClr val="tx1"/>
                </a:solidFill>
                <a:latin typeface="+mn-lt"/>
                <a:ea typeface="+mn-ea"/>
                <a:cs typeface="+mn-cs"/>
              </a:defRPr>
            </a:lvl4pPr>
            <a:lvl5pPr marL="11430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Feature-preserving</a:t>
            </a:r>
          </a:p>
          <a:p>
            <a:r>
              <a:rPr lang="en-US" dirty="0"/>
              <a:t>Tested on Thingi10k</a:t>
            </a:r>
          </a:p>
          <a:p>
            <a:r>
              <a:rPr lang="en-US" dirty="0"/>
              <a:t>Self-intersections</a:t>
            </a:r>
          </a:p>
          <a:p>
            <a:endParaRPr lang="en-US" dirty="0"/>
          </a:p>
        </p:txBody>
      </p:sp>
      <p:sp>
        <p:nvSpPr>
          <p:cNvPr id="11" name="TextBox 10">
            <a:extLst>
              <a:ext uri="{FF2B5EF4-FFF2-40B4-BE49-F238E27FC236}">
                <a16:creationId xmlns:a16="http://schemas.microsoft.com/office/drawing/2014/main" id="{DFF94ECF-46F2-4BB3-8B1C-C93A9F9A60AD}"/>
              </a:ext>
            </a:extLst>
          </p:cNvPr>
          <p:cNvSpPr txBox="1"/>
          <p:nvPr/>
        </p:nvSpPr>
        <p:spPr>
          <a:xfrm>
            <a:off x="6172200" y="1821961"/>
            <a:ext cx="5181599" cy="923330"/>
          </a:xfrm>
          <a:prstGeom prst="rect">
            <a:avLst/>
          </a:prstGeom>
          <a:noFill/>
        </p:spPr>
        <p:txBody>
          <a:bodyPr wrap="square" rtlCol="0">
            <a:spAutoFit/>
          </a:bodyPr>
          <a:lstStyle/>
          <a:p>
            <a:r>
              <a:rPr lang="en-US" b="1" dirty="0"/>
              <a:t>Feature-Preserving Offset Mesh Generation from Topology-Adapted Octrees. </a:t>
            </a:r>
            <a:r>
              <a:rPr lang="en-US" dirty="0"/>
              <a:t>Zint et al. (2023).</a:t>
            </a:r>
          </a:p>
        </p:txBody>
      </p:sp>
      <p:sp>
        <p:nvSpPr>
          <p:cNvPr id="12" name="Footer Placeholder 6">
            <a:extLst>
              <a:ext uri="{FF2B5EF4-FFF2-40B4-BE49-F238E27FC236}">
                <a16:creationId xmlns:a16="http://schemas.microsoft.com/office/drawing/2014/main" id="{5C5FFA88-D342-43B3-8FB5-159F78F9BF18}"/>
              </a:ext>
            </a:extLst>
          </p:cNvPr>
          <p:cNvSpPr txBox="1">
            <a:spLocks/>
          </p:cNvSpPr>
          <p:nvPr/>
        </p:nvSpPr>
        <p:spPr>
          <a:xfrm>
            <a:off x="0" y="6550025"/>
            <a:ext cx="4114800" cy="307975"/>
          </a:xfrm>
          <a:prstGeom prst="rect">
            <a:avLst/>
          </a:prstGeom>
        </p:spPr>
        <p:txBody>
          <a:bodyPr vert="horz" lIns="91440" tIns="45720" rIns="91440" bIns="45720" rtlCol="0" anchor="ctr"/>
          <a:lstStyle>
            <a:defPPr>
              <a:defRPr lang="en-US"/>
            </a:defPPr>
            <a:lvl1pPr marL="0" algn="l" defTabSz="914400" rtl="0" eaLnBrk="1" latinLnBrk="0" hangingPunct="1">
              <a:defRPr sz="6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2025 SIGGRAPH. All Rights Reserved.</a:t>
            </a:r>
            <a:endParaRPr lang="en-US" dirty="0"/>
          </a:p>
        </p:txBody>
      </p:sp>
    </p:spTree>
    <p:extLst>
      <p:ext uri="{BB962C8B-B14F-4D97-AF65-F5344CB8AC3E}">
        <p14:creationId xmlns:p14="http://schemas.microsoft.com/office/powerpoint/2010/main" val="7391240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8BA76-A997-4D06-BACA-1478AD5DBBC6}"/>
              </a:ext>
            </a:extLst>
          </p:cNvPr>
          <p:cNvSpPr>
            <a:spLocks noGrp="1"/>
          </p:cNvSpPr>
          <p:nvPr>
            <p:ph type="title"/>
          </p:nvPr>
        </p:nvSpPr>
        <p:spPr/>
        <p:txBody>
          <a:bodyPr/>
          <a:lstStyle/>
          <a:p>
            <a:r>
              <a:rPr lang="en-US" dirty="0"/>
              <a:t>Related Work</a:t>
            </a:r>
          </a:p>
        </p:txBody>
      </p:sp>
      <p:sp>
        <p:nvSpPr>
          <p:cNvPr id="5" name="Slide Number Placeholder 4">
            <a:extLst>
              <a:ext uri="{FF2B5EF4-FFF2-40B4-BE49-F238E27FC236}">
                <a16:creationId xmlns:a16="http://schemas.microsoft.com/office/drawing/2014/main" id="{9C8CB95E-8B1B-482C-856F-574083566EC6}"/>
              </a:ext>
            </a:extLst>
          </p:cNvPr>
          <p:cNvSpPr>
            <a:spLocks noGrp="1"/>
          </p:cNvSpPr>
          <p:nvPr>
            <p:ph type="sldNum" sz="quarter" idx="10"/>
          </p:nvPr>
        </p:nvSpPr>
        <p:spPr/>
        <p:txBody>
          <a:bodyPr/>
          <a:lstStyle/>
          <a:p>
            <a:fld id="{FA919043-6B14-43C3-BC53-C838AD8B992D}" type="slidenum">
              <a:rPr lang="en-US" smtClean="0"/>
              <a:pPr/>
              <a:t>6</a:t>
            </a:fld>
            <a:endParaRPr lang="en-US" dirty="0"/>
          </a:p>
        </p:txBody>
      </p:sp>
      <p:pic>
        <p:nvPicPr>
          <p:cNvPr id="13" name="Picture 12">
            <a:extLst>
              <a:ext uri="{FF2B5EF4-FFF2-40B4-BE49-F238E27FC236}">
                <a16:creationId xmlns:a16="http://schemas.microsoft.com/office/drawing/2014/main" id="{6F754F2E-BE41-4810-A35B-396E368BB6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3331" y="1829709"/>
            <a:ext cx="4389298" cy="4347254"/>
          </a:xfrm>
          <a:prstGeom prst="rect">
            <a:avLst/>
          </a:prstGeom>
        </p:spPr>
      </p:pic>
      <p:sp>
        <p:nvSpPr>
          <p:cNvPr id="14" name="Content Placeholder 2">
            <a:extLst>
              <a:ext uri="{FF2B5EF4-FFF2-40B4-BE49-F238E27FC236}">
                <a16:creationId xmlns:a16="http://schemas.microsoft.com/office/drawing/2014/main" id="{05FF1540-C892-45E5-89B9-0DF373DFC402}"/>
              </a:ext>
            </a:extLst>
          </p:cNvPr>
          <p:cNvSpPr txBox="1">
            <a:spLocks/>
          </p:cNvSpPr>
          <p:nvPr/>
        </p:nvSpPr>
        <p:spPr>
          <a:xfrm>
            <a:off x="6172200" y="1825625"/>
            <a:ext cx="5181600" cy="4351338"/>
          </a:xfrm>
          <a:prstGeom prst="rect">
            <a:avLst/>
          </a:prstGeom>
        </p:spPr>
        <p:txBody>
          <a:bodyPr vert="horz" lIns="0" tIns="45720" rIns="91440" bIns="45720" rtlCol="0" anchor="ctr">
            <a:normAutofit/>
          </a:bodyPr>
          <a:lstStyle>
            <a:lvl1pPr marL="2286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30000"/>
              </a:lnSpc>
              <a:spcBef>
                <a:spcPts val="0"/>
              </a:spcBef>
              <a:spcAft>
                <a:spcPts val="600"/>
              </a:spcAft>
              <a:buClr>
                <a:schemeClr val="accent4"/>
              </a:buClr>
              <a:buFont typeface="System Font Regular"/>
              <a:buChar char="−"/>
              <a:defRPr sz="1400" kern="1200">
                <a:solidFill>
                  <a:schemeClr val="tx1"/>
                </a:solidFill>
                <a:latin typeface="+mn-lt"/>
                <a:ea typeface="+mn-ea"/>
                <a:cs typeface="+mn-cs"/>
              </a:defRPr>
            </a:lvl2pPr>
            <a:lvl3pPr marL="6858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30000"/>
              </a:lnSpc>
              <a:spcBef>
                <a:spcPts val="0"/>
              </a:spcBef>
              <a:spcAft>
                <a:spcPts val="600"/>
              </a:spcAft>
              <a:buClr>
                <a:schemeClr val="accent4"/>
              </a:buClr>
              <a:buFont typeface="System Font Regular"/>
              <a:buChar char="−"/>
              <a:defRPr sz="1000" kern="1200">
                <a:solidFill>
                  <a:schemeClr val="tx1"/>
                </a:solidFill>
                <a:latin typeface="+mn-lt"/>
                <a:ea typeface="+mn-ea"/>
                <a:cs typeface="+mn-cs"/>
              </a:defRPr>
            </a:lvl4pPr>
            <a:lvl5pPr marL="11430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Topological guarantees</a:t>
            </a:r>
          </a:p>
          <a:p>
            <a:r>
              <a:rPr lang="en-US" dirty="0"/>
              <a:t>Input must be a closed manifold surface</a:t>
            </a:r>
          </a:p>
          <a:p>
            <a:r>
              <a:rPr lang="en-US" dirty="0"/>
              <a:t>Output is a cage not an offset</a:t>
            </a:r>
          </a:p>
          <a:p>
            <a:endParaRPr lang="en-US" dirty="0"/>
          </a:p>
        </p:txBody>
      </p:sp>
      <p:sp>
        <p:nvSpPr>
          <p:cNvPr id="15" name="TextBox 14">
            <a:extLst>
              <a:ext uri="{FF2B5EF4-FFF2-40B4-BE49-F238E27FC236}">
                <a16:creationId xmlns:a16="http://schemas.microsoft.com/office/drawing/2014/main" id="{EB1B78A7-9311-47F9-ABDF-E1115914F788}"/>
              </a:ext>
            </a:extLst>
          </p:cNvPr>
          <p:cNvSpPr txBox="1"/>
          <p:nvPr/>
        </p:nvSpPr>
        <p:spPr>
          <a:xfrm>
            <a:off x="6172200" y="1825625"/>
            <a:ext cx="5181600" cy="646331"/>
          </a:xfrm>
          <a:prstGeom prst="rect">
            <a:avLst/>
          </a:prstGeom>
          <a:noFill/>
        </p:spPr>
        <p:txBody>
          <a:bodyPr wrap="square" rtlCol="0">
            <a:spAutoFit/>
          </a:bodyPr>
          <a:lstStyle/>
          <a:p>
            <a:r>
              <a:rPr lang="en-US" b="1" dirty="0"/>
              <a:t>Robust Coarse Cage Construction With Small Approximation Errors. </a:t>
            </a:r>
            <a:r>
              <a:rPr lang="en-US" dirty="0"/>
              <a:t>Guo et al. (2024).</a:t>
            </a:r>
          </a:p>
        </p:txBody>
      </p:sp>
      <p:sp>
        <p:nvSpPr>
          <p:cNvPr id="16" name="Footer Placeholder 6">
            <a:extLst>
              <a:ext uri="{FF2B5EF4-FFF2-40B4-BE49-F238E27FC236}">
                <a16:creationId xmlns:a16="http://schemas.microsoft.com/office/drawing/2014/main" id="{54911196-7006-4F4D-8501-AB519C520723}"/>
              </a:ext>
            </a:extLst>
          </p:cNvPr>
          <p:cNvSpPr txBox="1">
            <a:spLocks/>
          </p:cNvSpPr>
          <p:nvPr/>
        </p:nvSpPr>
        <p:spPr>
          <a:xfrm>
            <a:off x="0" y="6550025"/>
            <a:ext cx="4114800" cy="307975"/>
          </a:xfrm>
          <a:prstGeom prst="rect">
            <a:avLst/>
          </a:prstGeom>
        </p:spPr>
        <p:txBody>
          <a:bodyPr vert="horz" lIns="91440" tIns="45720" rIns="91440" bIns="45720" rtlCol="0" anchor="ctr"/>
          <a:lstStyle>
            <a:defPPr>
              <a:defRPr lang="en-US"/>
            </a:defPPr>
            <a:lvl1pPr marL="0" algn="l" defTabSz="914400" rtl="0" eaLnBrk="1" latinLnBrk="0" hangingPunct="1">
              <a:defRPr sz="6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2025 SIGGRAPH. All Rights Reserved.</a:t>
            </a:r>
            <a:endParaRPr lang="en-US" dirty="0"/>
          </a:p>
        </p:txBody>
      </p:sp>
    </p:spTree>
    <p:extLst>
      <p:ext uri="{BB962C8B-B14F-4D97-AF65-F5344CB8AC3E}">
        <p14:creationId xmlns:p14="http://schemas.microsoft.com/office/powerpoint/2010/main" val="24252981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D54BC-07B7-499B-9CF1-018FE03DBFFC}"/>
              </a:ext>
            </a:extLst>
          </p:cNvPr>
          <p:cNvSpPr>
            <a:spLocks noGrp="1"/>
          </p:cNvSpPr>
          <p:nvPr>
            <p:ph type="title"/>
          </p:nvPr>
        </p:nvSpPr>
        <p:spPr/>
        <p:txBody>
          <a:bodyPr/>
          <a:lstStyle/>
          <a:p>
            <a:r>
              <a:rPr lang="en-US" dirty="0"/>
              <a:t>Topological Offsets</a:t>
            </a:r>
          </a:p>
        </p:txBody>
      </p:sp>
      <p:sp>
        <p:nvSpPr>
          <p:cNvPr id="4" name="Content Placeholder 3">
            <a:extLst>
              <a:ext uri="{FF2B5EF4-FFF2-40B4-BE49-F238E27FC236}">
                <a16:creationId xmlns:a16="http://schemas.microsoft.com/office/drawing/2014/main" id="{D19B8626-4CB6-4845-BBFA-771480270AC6}"/>
              </a:ext>
            </a:extLst>
          </p:cNvPr>
          <p:cNvSpPr>
            <a:spLocks noGrp="1"/>
          </p:cNvSpPr>
          <p:nvPr>
            <p:ph sz="half" idx="2"/>
          </p:nvPr>
        </p:nvSpPr>
        <p:spPr/>
        <p:txBody>
          <a:bodyPr anchor="ctr"/>
          <a:lstStyle/>
          <a:p>
            <a:r>
              <a:rPr lang="en-US" dirty="0"/>
              <a:t>No self-intersections</a:t>
            </a:r>
          </a:p>
          <a:p>
            <a:r>
              <a:rPr lang="en-US" dirty="0"/>
              <a:t>No intersections with the input</a:t>
            </a:r>
          </a:p>
          <a:p>
            <a:r>
              <a:rPr lang="en-US" dirty="0"/>
              <a:t>Topology of an infinitesimal offset</a:t>
            </a:r>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8702615A-965D-45F1-A442-D10E2DB17F44}"/>
              </a:ext>
            </a:extLst>
          </p:cNvPr>
          <p:cNvSpPr>
            <a:spLocks noGrp="1"/>
          </p:cNvSpPr>
          <p:nvPr>
            <p:ph type="sldNum" sz="quarter" idx="10"/>
          </p:nvPr>
        </p:nvSpPr>
        <p:spPr/>
        <p:txBody>
          <a:bodyPr/>
          <a:lstStyle/>
          <a:p>
            <a:fld id="{FA919043-6B14-43C3-BC53-C838AD8B992D}" type="slidenum">
              <a:rPr lang="en-US" smtClean="0"/>
              <a:pPr/>
              <a:t>7</a:t>
            </a:fld>
            <a:endParaRPr lang="en-US" dirty="0"/>
          </a:p>
        </p:txBody>
      </p:sp>
      <p:pic>
        <p:nvPicPr>
          <p:cNvPr id="6" name="Content Placeholder 10">
            <a:extLst>
              <a:ext uri="{FF2B5EF4-FFF2-40B4-BE49-F238E27FC236}">
                <a16:creationId xmlns:a16="http://schemas.microsoft.com/office/drawing/2014/main" id="{E071AD8C-DE36-4A6E-9566-8A2D10C1B0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2274581"/>
            <a:ext cx="5181600" cy="3453425"/>
          </a:xfrm>
          <a:prstGeom prst="rect">
            <a:avLst/>
          </a:prstGeom>
        </p:spPr>
      </p:pic>
      <p:sp>
        <p:nvSpPr>
          <p:cNvPr id="7" name="Footer Placeholder 6">
            <a:extLst>
              <a:ext uri="{FF2B5EF4-FFF2-40B4-BE49-F238E27FC236}">
                <a16:creationId xmlns:a16="http://schemas.microsoft.com/office/drawing/2014/main" id="{108ABF6B-6FB7-4654-8421-6FD9BDBCEA16}"/>
              </a:ext>
            </a:extLst>
          </p:cNvPr>
          <p:cNvSpPr txBox="1">
            <a:spLocks/>
          </p:cNvSpPr>
          <p:nvPr/>
        </p:nvSpPr>
        <p:spPr>
          <a:xfrm>
            <a:off x="0" y="6550025"/>
            <a:ext cx="4114800" cy="307975"/>
          </a:xfrm>
          <a:prstGeom prst="rect">
            <a:avLst/>
          </a:prstGeom>
        </p:spPr>
        <p:txBody>
          <a:bodyPr vert="horz" lIns="91440" tIns="45720" rIns="91440" bIns="45720" rtlCol="0" anchor="ctr"/>
          <a:lstStyle>
            <a:defPPr>
              <a:defRPr lang="en-US"/>
            </a:defPPr>
            <a:lvl1pPr marL="0" algn="l" defTabSz="914400" rtl="0" eaLnBrk="1" latinLnBrk="0" hangingPunct="1">
              <a:defRPr sz="6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2025 SIGGRAPH. All Rights Reserved.</a:t>
            </a:r>
            <a:endParaRPr lang="en-US" dirty="0"/>
          </a:p>
        </p:txBody>
      </p:sp>
      <p:sp>
        <p:nvSpPr>
          <p:cNvPr id="31" name="TextBox 30">
            <a:extLst>
              <a:ext uri="{FF2B5EF4-FFF2-40B4-BE49-F238E27FC236}">
                <a16:creationId xmlns:a16="http://schemas.microsoft.com/office/drawing/2014/main" id="{E0A4F5F4-82C0-444E-BCF5-907D44D584B8}"/>
              </a:ext>
            </a:extLst>
          </p:cNvPr>
          <p:cNvSpPr txBox="1"/>
          <p:nvPr/>
        </p:nvSpPr>
        <p:spPr>
          <a:xfrm>
            <a:off x="7731550" y="2474521"/>
            <a:ext cx="2062899" cy="414985"/>
          </a:xfrm>
          <a:prstGeom prst="rect">
            <a:avLst/>
          </a:prstGeom>
          <a:noFill/>
          <a:ln w="38100">
            <a:solidFill>
              <a:schemeClr val="accent1"/>
            </a:solidFill>
          </a:ln>
        </p:spPr>
        <p:txBody>
          <a:bodyPr wrap="square" lIns="0" rtlCol="0" anchor="ctr">
            <a:spAutoFit/>
          </a:bodyPr>
          <a:lstStyle/>
          <a:p>
            <a:pPr algn="ctr">
              <a:lnSpc>
                <a:spcPct val="130000"/>
              </a:lnSpc>
              <a:spcAft>
                <a:spcPts val="600"/>
              </a:spcAft>
              <a:buClr>
                <a:schemeClr val="accent4"/>
              </a:buClr>
            </a:pPr>
            <a:r>
              <a:rPr lang="en-US" dirty="0">
                <a:latin typeface="+mj-lt"/>
              </a:rPr>
              <a:t>GUARANTEES</a:t>
            </a:r>
          </a:p>
        </p:txBody>
      </p:sp>
      <p:sp>
        <p:nvSpPr>
          <p:cNvPr id="32" name="TextBox 31">
            <a:extLst>
              <a:ext uri="{FF2B5EF4-FFF2-40B4-BE49-F238E27FC236}">
                <a16:creationId xmlns:a16="http://schemas.microsoft.com/office/drawing/2014/main" id="{6E8B8ED7-98C5-465E-9078-731D2942BA09}"/>
              </a:ext>
            </a:extLst>
          </p:cNvPr>
          <p:cNvSpPr txBox="1"/>
          <p:nvPr/>
        </p:nvSpPr>
        <p:spPr>
          <a:xfrm>
            <a:off x="429208" y="1646295"/>
            <a:ext cx="1487942" cy="414985"/>
          </a:xfrm>
          <a:prstGeom prst="rect">
            <a:avLst/>
          </a:prstGeom>
          <a:solidFill>
            <a:schemeClr val="bg1"/>
          </a:solidFill>
          <a:ln w="38100">
            <a:solidFill>
              <a:schemeClr val="accent1"/>
            </a:solidFill>
          </a:ln>
        </p:spPr>
        <p:txBody>
          <a:bodyPr wrap="square" lIns="0" rtlCol="0" anchor="ctr">
            <a:spAutoFit/>
          </a:bodyPr>
          <a:lstStyle/>
          <a:p>
            <a:pPr algn="ctr">
              <a:lnSpc>
                <a:spcPct val="130000"/>
              </a:lnSpc>
              <a:spcAft>
                <a:spcPts val="600"/>
              </a:spcAft>
              <a:buClr>
                <a:schemeClr val="accent4"/>
              </a:buClr>
            </a:pPr>
            <a:r>
              <a:rPr lang="en-US" dirty="0">
                <a:latin typeface="+mj-lt"/>
              </a:rPr>
              <a:t>PROOFS</a:t>
            </a:r>
          </a:p>
        </p:txBody>
      </p:sp>
      <p:grpSp>
        <p:nvGrpSpPr>
          <p:cNvPr id="43" name="Group 42">
            <a:extLst>
              <a:ext uri="{FF2B5EF4-FFF2-40B4-BE49-F238E27FC236}">
                <a16:creationId xmlns:a16="http://schemas.microsoft.com/office/drawing/2014/main" id="{55EE6B44-2CD7-4549-80C4-8F23B0EFF266}"/>
              </a:ext>
            </a:extLst>
          </p:cNvPr>
          <p:cNvGrpSpPr/>
          <p:nvPr/>
        </p:nvGrpSpPr>
        <p:grpSpPr>
          <a:xfrm>
            <a:off x="1309423" y="2274581"/>
            <a:ext cx="1285125" cy="2600462"/>
            <a:chOff x="1309424" y="2274581"/>
            <a:chExt cx="1148046" cy="2516608"/>
          </a:xfrm>
        </p:grpSpPr>
        <p:grpSp>
          <p:nvGrpSpPr>
            <p:cNvPr id="11" name="Group 10">
              <a:extLst>
                <a:ext uri="{FF2B5EF4-FFF2-40B4-BE49-F238E27FC236}">
                  <a16:creationId xmlns:a16="http://schemas.microsoft.com/office/drawing/2014/main" id="{C52A024A-969B-4E39-806D-82B2CD751F08}"/>
                </a:ext>
              </a:extLst>
            </p:cNvPr>
            <p:cNvGrpSpPr>
              <a:grpSpLocks noChangeAspect="1"/>
            </p:cNvGrpSpPr>
            <p:nvPr/>
          </p:nvGrpSpPr>
          <p:grpSpPr>
            <a:xfrm>
              <a:off x="1309424" y="2274581"/>
              <a:ext cx="1148046" cy="2516608"/>
              <a:chOff x="-2888922" y="908304"/>
              <a:chExt cx="5168245" cy="11329207"/>
            </a:xfrm>
          </p:grpSpPr>
          <p:pic>
            <p:nvPicPr>
              <p:cNvPr id="8" name="Picture 7">
                <a:extLst>
                  <a:ext uri="{FF2B5EF4-FFF2-40B4-BE49-F238E27FC236}">
                    <a16:creationId xmlns:a16="http://schemas.microsoft.com/office/drawing/2014/main" id="{463CDC93-C861-4C66-B8EA-19E308E869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8922" y="908304"/>
                <a:ext cx="5168245" cy="6858000"/>
              </a:xfrm>
              <a:prstGeom prst="rect">
                <a:avLst/>
              </a:prstGeom>
            </p:spPr>
          </p:pic>
          <p:pic>
            <p:nvPicPr>
              <p:cNvPr id="10" name="Picture 9">
                <a:extLst>
                  <a:ext uri="{FF2B5EF4-FFF2-40B4-BE49-F238E27FC236}">
                    <a16:creationId xmlns:a16="http://schemas.microsoft.com/office/drawing/2014/main" id="{5EDFEF8D-1C9D-46EA-A8A1-8FFBDDD87EC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88922" y="7728204"/>
                <a:ext cx="5168245" cy="4509307"/>
              </a:xfrm>
              <a:prstGeom prst="rect">
                <a:avLst/>
              </a:prstGeom>
            </p:spPr>
          </p:pic>
        </p:grpSp>
        <p:sp>
          <p:nvSpPr>
            <p:cNvPr id="33" name="Rectangle 32">
              <a:extLst>
                <a:ext uri="{FF2B5EF4-FFF2-40B4-BE49-F238E27FC236}">
                  <a16:creationId xmlns:a16="http://schemas.microsoft.com/office/drawing/2014/main" id="{D524B53C-2052-4D11-B01A-0EE21F1E8183}"/>
                </a:ext>
              </a:extLst>
            </p:cNvPr>
            <p:cNvSpPr/>
            <p:nvPr/>
          </p:nvSpPr>
          <p:spPr>
            <a:xfrm>
              <a:off x="1309424" y="2274582"/>
              <a:ext cx="1148046" cy="2516607"/>
            </a:xfrm>
            <a:prstGeom prst="rect">
              <a:avLst/>
            </a:prstGeom>
            <a:noFill/>
            <a:ln w="1905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ED9399E4-13CA-4458-929D-1AA236BA85B5}"/>
              </a:ext>
            </a:extLst>
          </p:cNvPr>
          <p:cNvGrpSpPr/>
          <p:nvPr/>
        </p:nvGrpSpPr>
        <p:grpSpPr>
          <a:xfrm>
            <a:off x="2853604" y="3775665"/>
            <a:ext cx="1285126" cy="870176"/>
            <a:chOff x="2609869" y="2887157"/>
            <a:chExt cx="1148047" cy="842116"/>
          </a:xfrm>
        </p:grpSpPr>
        <p:pic>
          <p:nvPicPr>
            <p:cNvPr id="17" name="Picture 16">
              <a:extLst>
                <a:ext uri="{FF2B5EF4-FFF2-40B4-BE49-F238E27FC236}">
                  <a16:creationId xmlns:a16="http://schemas.microsoft.com/office/drawing/2014/main" id="{F4F6FEF6-F914-4309-A23A-5BBBD208F6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09870" y="2887157"/>
              <a:ext cx="1148046" cy="842115"/>
            </a:xfrm>
            <a:prstGeom prst="rect">
              <a:avLst/>
            </a:prstGeom>
          </p:spPr>
        </p:pic>
        <p:sp>
          <p:nvSpPr>
            <p:cNvPr id="38" name="Rectangle 37">
              <a:extLst>
                <a:ext uri="{FF2B5EF4-FFF2-40B4-BE49-F238E27FC236}">
                  <a16:creationId xmlns:a16="http://schemas.microsoft.com/office/drawing/2014/main" id="{DC830F7A-B268-4C62-B84E-170FE2A29511}"/>
                </a:ext>
              </a:extLst>
            </p:cNvPr>
            <p:cNvSpPr/>
            <p:nvPr/>
          </p:nvSpPr>
          <p:spPr>
            <a:xfrm>
              <a:off x="2609869" y="2887157"/>
              <a:ext cx="1148047" cy="842116"/>
            </a:xfrm>
            <a:prstGeom prst="rect">
              <a:avLst/>
            </a:prstGeom>
            <a:noFill/>
            <a:ln w="1905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F7C101DB-8239-43B7-BE46-D0867BB72F56}"/>
              </a:ext>
            </a:extLst>
          </p:cNvPr>
          <p:cNvGrpSpPr/>
          <p:nvPr/>
        </p:nvGrpSpPr>
        <p:grpSpPr>
          <a:xfrm>
            <a:off x="2902033" y="4958655"/>
            <a:ext cx="1188270" cy="1009969"/>
            <a:chOff x="2652493" y="3941539"/>
            <a:chExt cx="1061522" cy="977402"/>
          </a:xfrm>
        </p:grpSpPr>
        <p:grpSp>
          <p:nvGrpSpPr>
            <p:cNvPr id="29" name="Group 28">
              <a:extLst>
                <a:ext uri="{FF2B5EF4-FFF2-40B4-BE49-F238E27FC236}">
                  <a16:creationId xmlns:a16="http://schemas.microsoft.com/office/drawing/2014/main" id="{507E866D-76C3-468A-B66D-369DEA2723CD}"/>
                </a:ext>
              </a:extLst>
            </p:cNvPr>
            <p:cNvGrpSpPr>
              <a:grpSpLocks noChangeAspect="1"/>
            </p:cNvGrpSpPr>
            <p:nvPr/>
          </p:nvGrpSpPr>
          <p:grpSpPr>
            <a:xfrm>
              <a:off x="2653770" y="3941539"/>
              <a:ext cx="1060245" cy="977402"/>
              <a:chOff x="-4037337" y="6875171"/>
              <a:chExt cx="5395428" cy="4973854"/>
            </a:xfrm>
          </p:grpSpPr>
          <p:pic>
            <p:nvPicPr>
              <p:cNvPr id="25" name="Picture 24">
                <a:extLst>
                  <a:ext uri="{FF2B5EF4-FFF2-40B4-BE49-F238E27FC236}">
                    <a16:creationId xmlns:a16="http://schemas.microsoft.com/office/drawing/2014/main" id="{752C22AC-4AB1-4134-A430-1DB817DDB92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37337" y="6875171"/>
                <a:ext cx="5395428" cy="1503394"/>
              </a:xfrm>
              <a:prstGeom prst="rect">
                <a:avLst/>
              </a:prstGeom>
            </p:spPr>
          </p:pic>
          <p:pic>
            <p:nvPicPr>
              <p:cNvPr id="27" name="Picture 26">
                <a:extLst>
                  <a:ext uri="{FF2B5EF4-FFF2-40B4-BE49-F238E27FC236}">
                    <a16:creationId xmlns:a16="http://schemas.microsoft.com/office/drawing/2014/main" id="{E429187A-3A22-4B78-A934-92BACE0EE84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37337" y="8244453"/>
                <a:ext cx="5395428" cy="3604572"/>
              </a:xfrm>
              <a:prstGeom prst="rect">
                <a:avLst/>
              </a:prstGeom>
            </p:spPr>
          </p:pic>
        </p:grpSp>
        <p:sp>
          <p:nvSpPr>
            <p:cNvPr id="39" name="Rectangle 38">
              <a:extLst>
                <a:ext uri="{FF2B5EF4-FFF2-40B4-BE49-F238E27FC236}">
                  <a16:creationId xmlns:a16="http://schemas.microsoft.com/office/drawing/2014/main" id="{4EEF5615-B9DC-44BB-9014-0D4F152E503D}"/>
                </a:ext>
              </a:extLst>
            </p:cNvPr>
            <p:cNvSpPr/>
            <p:nvPr/>
          </p:nvSpPr>
          <p:spPr>
            <a:xfrm>
              <a:off x="2652493" y="3941539"/>
              <a:ext cx="1061521" cy="977402"/>
            </a:xfrm>
            <a:prstGeom prst="rect">
              <a:avLst/>
            </a:prstGeom>
            <a:noFill/>
            <a:ln w="1905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BBC407E6-0433-49BE-865D-6D2423869A4B}"/>
              </a:ext>
            </a:extLst>
          </p:cNvPr>
          <p:cNvGrpSpPr/>
          <p:nvPr/>
        </p:nvGrpSpPr>
        <p:grpSpPr>
          <a:xfrm>
            <a:off x="2867342" y="2274580"/>
            <a:ext cx="1285127" cy="1182991"/>
            <a:chOff x="2609869" y="1601233"/>
            <a:chExt cx="1148048" cy="1144844"/>
          </a:xfrm>
        </p:grpSpPr>
        <p:pic>
          <p:nvPicPr>
            <p:cNvPr id="15" name="Picture 14">
              <a:extLst>
                <a:ext uri="{FF2B5EF4-FFF2-40B4-BE49-F238E27FC236}">
                  <a16:creationId xmlns:a16="http://schemas.microsoft.com/office/drawing/2014/main" id="{C9ECB264-B8B9-4173-AB3C-95B8AC442A0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09870" y="1601233"/>
              <a:ext cx="1148047" cy="1144844"/>
            </a:xfrm>
            <a:prstGeom prst="rect">
              <a:avLst/>
            </a:prstGeom>
          </p:spPr>
        </p:pic>
        <p:sp>
          <p:nvSpPr>
            <p:cNvPr id="40" name="Rectangle 39">
              <a:extLst>
                <a:ext uri="{FF2B5EF4-FFF2-40B4-BE49-F238E27FC236}">
                  <a16:creationId xmlns:a16="http://schemas.microsoft.com/office/drawing/2014/main" id="{59760505-88EF-4C97-915D-5643998B6631}"/>
                </a:ext>
              </a:extLst>
            </p:cNvPr>
            <p:cNvSpPr/>
            <p:nvPr/>
          </p:nvSpPr>
          <p:spPr>
            <a:xfrm>
              <a:off x="2609869" y="1601233"/>
              <a:ext cx="1148047" cy="1144844"/>
            </a:xfrm>
            <a:prstGeom prst="rect">
              <a:avLst/>
            </a:prstGeom>
            <a:noFill/>
            <a:ln w="1905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415DE60C-D1F0-49F7-AFC3-A57B81048093}"/>
              </a:ext>
            </a:extLst>
          </p:cNvPr>
          <p:cNvGrpSpPr>
            <a:grpSpLocks noChangeAspect="1"/>
          </p:cNvGrpSpPr>
          <p:nvPr/>
        </p:nvGrpSpPr>
        <p:grpSpPr>
          <a:xfrm>
            <a:off x="4505423" y="1601233"/>
            <a:ext cx="1193083" cy="5440338"/>
            <a:chOff x="3878538" y="1601233"/>
            <a:chExt cx="1065822" cy="4860041"/>
          </a:xfrm>
        </p:grpSpPr>
        <p:grpSp>
          <p:nvGrpSpPr>
            <p:cNvPr id="30" name="Group 29">
              <a:extLst>
                <a:ext uri="{FF2B5EF4-FFF2-40B4-BE49-F238E27FC236}">
                  <a16:creationId xmlns:a16="http://schemas.microsoft.com/office/drawing/2014/main" id="{44FB9672-B735-41CA-83B9-0D8CD4CC988D}"/>
                </a:ext>
              </a:extLst>
            </p:cNvPr>
            <p:cNvGrpSpPr>
              <a:grpSpLocks noChangeAspect="1"/>
            </p:cNvGrpSpPr>
            <p:nvPr/>
          </p:nvGrpSpPr>
          <p:grpSpPr>
            <a:xfrm>
              <a:off x="3878538" y="1601233"/>
              <a:ext cx="1065822" cy="4860041"/>
              <a:chOff x="8192848" y="1808568"/>
              <a:chExt cx="782018" cy="3565923"/>
            </a:xfrm>
          </p:grpSpPr>
          <p:pic>
            <p:nvPicPr>
              <p:cNvPr id="19" name="Picture 18">
                <a:extLst>
                  <a:ext uri="{FF2B5EF4-FFF2-40B4-BE49-F238E27FC236}">
                    <a16:creationId xmlns:a16="http://schemas.microsoft.com/office/drawing/2014/main" id="{E50A4395-7989-4D83-BAF7-64DDEB6201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2848" y="1808568"/>
                <a:ext cx="777926" cy="600145"/>
              </a:xfrm>
              <a:prstGeom prst="rect">
                <a:avLst/>
              </a:prstGeom>
            </p:spPr>
          </p:pic>
          <p:pic>
            <p:nvPicPr>
              <p:cNvPr id="21" name="Picture 20">
                <a:extLst>
                  <a:ext uri="{FF2B5EF4-FFF2-40B4-BE49-F238E27FC236}">
                    <a16:creationId xmlns:a16="http://schemas.microsoft.com/office/drawing/2014/main" id="{4B2326DF-6805-44B8-9733-E688EB85E82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2848" y="2403041"/>
                <a:ext cx="777926" cy="1866160"/>
              </a:xfrm>
              <a:prstGeom prst="rect">
                <a:avLst/>
              </a:prstGeom>
            </p:spPr>
          </p:pic>
          <p:pic>
            <p:nvPicPr>
              <p:cNvPr id="23" name="Picture 22">
                <a:extLst>
                  <a:ext uri="{FF2B5EF4-FFF2-40B4-BE49-F238E27FC236}">
                    <a16:creationId xmlns:a16="http://schemas.microsoft.com/office/drawing/2014/main" id="{7BA3ACC5-07E5-4899-BB91-7180A397E7D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2848" y="4259676"/>
                <a:ext cx="782018" cy="1114815"/>
              </a:xfrm>
              <a:prstGeom prst="rect">
                <a:avLst/>
              </a:prstGeom>
            </p:spPr>
          </p:pic>
        </p:grpSp>
        <p:sp>
          <p:nvSpPr>
            <p:cNvPr id="41" name="Rectangle 40">
              <a:extLst>
                <a:ext uri="{FF2B5EF4-FFF2-40B4-BE49-F238E27FC236}">
                  <a16:creationId xmlns:a16="http://schemas.microsoft.com/office/drawing/2014/main" id="{5C5E9161-F889-48EB-88DF-1F5D4C839C9E}"/>
                </a:ext>
              </a:extLst>
            </p:cNvPr>
            <p:cNvSpPr/>
            <p:nvPr/>
          </p:nvSpPr>
          <p:spPr>
            <a:xfrm>
              <a:off x="3878539" y="1601233"/>
              <a:ext cx="1060244" cy="4860041"/>
            </a:xfrm>
            <a:prstGeom prst="rect">
              <a:avLst/>
            </a:prstGeom>
            <a:noFill/>
            <a:ln w="1905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C07D6CB9-2A82-4571-8D13-E3111E6E0134}"/>
              </a:ext>
            </a:extLst>
          </p:cNvPr>
          <p:cNvGrpSpPr/>
          <p:nvPr/>
        </p:nvGrpSpPr>
        <p:grpSpPr>
          <a:xfrm>
            <a:off x="1275302" y="5111291"/>
            <a:ext cx="1283696" cy="869984"/>
            <a:chOff x="1309424" y="4875156"/>
            <a:chExt cx="1146770" cy="841931"/>
          </a:xfrm>
        </p:grpSpPr>
        <p:pic>
          <p:nvPicPr>
            <p:cNvPr id="13" name="Picture 12">
              <a:extLst>
                <a:ext uri="{FF2B5EF4-FFF2-40B4-BE49-F238E27FC236}">
                  <a16:creationId xmlns:a16="http://schemas.microsoft.com/office/drawing/2014/main" id="{6AE63F0E-3693-4084-B3A2-60F83881CEE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309424" y="4875156"/>
              <a:ext cx="1146769" cy="841931"/>
            </a:xfrm>
            <a:prstGeom prst="rect">
              <a:avLst/>
            </a:prstGeom>
          </p:spPr>
        </p:pic>
        <p:sp>
          <p:nvSpPr>
            <p:cNvPr id="42" name="Rectangle 41">
              <a:extLst>
                <a:ext uri="{FF2B5EF4-FFF2-40B4-BE49-F238E27FC236}">
                  <a16:creationId xmlns:a16="http://schemas.microsoft.com/office/drawing/2014/main" id="{72C5A96D-7661-463C-8CDF-C04A04786DE3}"/>
                </a:ext>
              </a:extLst>
            </p:cNvPr>
            <p:cNvSpPr/>
            <p:nvPr/>
          </p:nvSpPr>
          <p:spPr>
            <a:xfrm>
              <a:off x="1309426" y="4875156"/>
              <a:ext cx="1146768" cy="841931"/>
            </a:xfrm>
            <a:prstGeom prst="rect">
              <a:avLst/>
            </a:prstGeom>
            <a:noFill/>
            <a:ln w="1905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5673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200"/>
                                  </p:stCondLst>
                                  <p:childTnLst>
                                    <p:set>
                                      <p:cBhvr>
                                        <p:cTn id="28" dur="1" fill="hold">
                                          <p:stCondLst>
                                            <p:cond delay="0"/>
                                          </p:stCondLst>
                                        </p:cTn>
                                        <p:tgtEl>
                                          <p:spTgt spid="43"/>
                                        </p:tgtEl>
                                        <p:attrNameLst>
                                          <p:attrName>style.visibility</p:attrName>
                                        </p:attrNameLst>
                                      </p:cBhvr>
                                      <p:to>
                                        <p:strVal val="visible"/>
                                      </p:to>
                                    </p:set>
                                  </p:childTnLst>
                                </p:cTn>
                              </p:par>
                            </p:childTnLst>
                          </p:cTn>
                        </p:par>
                        <p:par>
                          <p:cTn id="29" fill="hold">
                            <p:stCondLst>
                              <p:cond delay="200"/>
                            </p:stCondLst>
                            <p:childTnLst>
                              <p:par>
                                <p:cTn id="30" presetID="1" presetClass="entr" presetSubtype="0" fill="hold" nodeType="afterEffect">
                                  <p:stCondLst>
                                    <p:cond delay="200"/>
                                  </p:stCondLst>
                                  <p:childTnLst>
                                    <p:set>
                                      <p:cBhvr>
                                        <p:cTn id="31" dur="1" fill="hold">
                                          <p:stCondLst>
                                            <p:cond delay="0"/>
                                          </p:stCondLst>
                                        </p:cTn>
                                        <p:tgtEl>
                                          <p:spTgt spid="48"/>
                                        </p:tgtEl>
                                        <p:attrNameLst>
                                          <p:attrName>style.visibility</p:attrName>
                                        </p:attrNameLst>
                                      </p:cBhvr>
                                      <p:to>
                                        <p:strVal val="visible"/>
                                      </p:to>
                                    </p:set>
                                  </p:childTnLst>
                                </p:cTn>
                              </p:par>
                            </p:childTnLst>
                          </p:cTn>
                        </p:par>
                        <p:par>
                          <p:cTn id="32" fill="hold">
                            <p:stCondLst>
                              <p:cond delay="400"/>
                            </p:stCondLst>
                            <p:childTnLst>
                              <p:par>
                                <p:cTn id="33" presetID="1" presetClass="entr" presetSubtype="0" fill="hold" nodeType="afterEffect">
                                  <p:stCondLst>
                                    <p:cond delay="200"/>
                                  </p:stCondLst>
                                  <p:childTnLst>
                                    <p:set>
                                      <p:cBhvr>
                                        <p:cTn id="34" dur="1" fill="hold">
                                          <p:stCondLst>
                                            <p:cond delay="0"/>
                                          </p:stCondLst>
                                        </p:cTn>
                                        <p:tgtEl>
                                          <p:spTgt spid="44"/>
                                        </p:tgtEl>
                                        <p:attrNameLst>
                                          <p:attrName>style.visibility</p:attrName>
                                        </p:attrNameLst>
                                      </p:cBhvr>
                                      <p:to>
                                        <p:strVal val="visible"/>
                                      </p:to>
                                    </p:set>
                                  </p:childTnLst>
                                </p:cTn>
                              </p:par>
                            </p:childTnLst>
                          </p:cTn>
                        </p:par>
                        <p:par>
                          <p:cTn id="35" fill="hold">
                            <p:stCondLst>
                              <p:cond delay="600"/>
                            </p:stCondLst>
                            <p:childTnLst>
                              <p:par>
                                <p:cTn id="36" presetID="1" presetClass="entr" presetSubtype="0" fill="hold" nodeType="afterEffect">
                                  <p:stCondLst>
                                    <p:cond delay="200"/>
                                  </p:stCondLst>
                                  <p:childTnLst>
                                    <p:set>
                                      <p:cBhvr>
                                        <p:cTn id="37" dur="1" fill="hold">
                                          <p:stCondLst>
                                            <p:cond delay="0"/>
                                          </p:stCondLst>
                                        </p:cTn>
                                        <p:tgtEl>
                                          <p:spTgt spid="46"/>
                                        </p:tgtEl>
                                        <p:attrNameLst>
                                          <p:attrName>style.visibility</p:attrName>
                                        </p:attrNameLst>
                                      </p:cBhvr>
                                      <p:to>
                                        <p:strVal val="visible"/>
                                      </p:to>
                                    </p:set>
                                  </p:childTnLst>
                                </p:cTn>
                              </p:par>
                            </p:childTnLst>
                          </p:cTn>
                        </p:par>
                        <p:par>
                          <p:cTn id="38" fill="hold">
                            <p:stCondLst>
                              <p:cond delay="800"/>
                            </p:stCondLst>
                            <p:childTnLst>
                              <p:par>
                                <p:cTn id="39" presetID="1" presetClass="entr" presetSubtype="0" fill="hold" nodeType="afterEffect">
                                  <p:stCondLst>
                                    <p:cond delay="200"/>
                                  </p:stCondLst>
                                  <p:childTnLst>
                                    <p:set>
                                      <p:cBhvr>
                                        <p:cTn id="40" dur="1" fill="hold">
                                          <p:stCondLst>
                                            <p:cond delay="0"/>
                                          </p:stCondLst>
                                        </p:cTn>
                                        <p:tgtEl>
                                          <p:spTgt spid="47"/>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nodeType="afterEffect">
                                  <p:stCondLst>
                                    <p:cond delay="200"/>
                                  </p:stCondLst>
                                  <p:childTnLst>
                                    <p:set>
                                      <p:cBhvr>
                                        <p:cTn id="43"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D54BC-07B7-499B-9CF1-018FE03DBFFC}"/>
              </a:ext>
            </a:extLst>
          </p:cNvPr>
          <p:cNvSpPr>
            <a:spLocks noGrp="1"/>
          </p:cNvSpPr>
          <p:nvPr>
            <p:ph type="title"/>
          </p:nvPr>
        </p:nvSpPr>
        <p:spPr/>
        <p:txBody>
          <a:bodyPr/>
          <a:lstStyle/>
          <a:p>
            <a:r>
              <a:rPr lang="en-US" dirty="0"/>
              <a:t>Topological Offsets</a:t>
            </a:r>
          </a:p>
        </p:txBody>
      </p:sp>
      <p:sp>
        <p:nvSpPr>
          <p:cNvPr id="4" name="Content Placeholder 3">
            <a:extLst>
              <a:ext uri="{FF2B5EF4-FFF2-40B4-BE49-F238E27FC236}">
                <a16:creationId xmlns:a16="http://schemas.microsoft.com/office/drawing/2014/main" id="{D19B8626-4CB6-4845-BBFA-771480270AC6}"/>
              </a:ext>
            </a:extLst>
          </p:cNvPr>
          <p:cNvSpPr>
            <a:spLocks noGrp="1"/>
          </p:cNvSpPr>
          <p:nvPr>
            <p:ph sz="half" idx="2"/>
          </p:nvPr>
        </p:nvSpPr>
        <p:spPr/>
        <p:txBody>
          <a:bodyPr anchor="ctr"/>
          <a:lstStyle/>
          <a:p>
            <a:r>
              <a:rPr lang="en-US" dirty="0"/>
              <a:t>Input can be any simplicial complex</a:t>
            </a:r>
          </a:p>
          <a:p>
            <a:pPr marL="0" indent="0">
              <a:buNone/>
            </a:pPr>
            <a:endParaRPr lang="en-US" dirty="0"/>
          </a:p>
        </p:txBody>
      </p:sp>
      <p:sp>
        <p:nvSpPr>
          <p:cNvPr id="5" name="Slide Number Placeholder 4">
            <a:extLst>
              <a:ext uri="{FF2B5EF4-FFF2-40B4-BE49-F238E27FC236}">
                <a16:creationId xmlns:a16="http://schemas.microsoft.com/office/drawing/2014/main" id="{8702615A-965D-45F1-A442-D10E2DB17F44}"/>
              </a:ext>
            </a:extLst>
          </p:cNvPr>
          <p:cNvSpPr>
            <a:spLocks noGrp="1"/>
          </p:cNvSpPr>
          <p:nvPr>
            <p:ph type="sldNum" sz="quarter" idx="10"/>
          </p:nvPr>
        </p:nvSpPr>
        <p:spPr/>
        <p:txBody>
          <a:bodyPr/>
          <a:lstStyle/>
          <a:p>
            <a:fld id="{FA919043-6B14-43C3-BC53-C838AD8B992D}" type="slidenum">
              <a:rPr lang="en-US" smtClean="0"/>
              <a:pPr/>
              <a:t>8</a:t>
            </a:fld>
            <a:endParaRPr lang="en-US" dirty="0"/>
          </a:p>
        </p:txBody>
      </p:sp>
      <p:sp>
        <p:nvSpPr>
          <p:cNvPr id="7" name="Footer Placeholder 6">
            <a:extLst>
              <a:ext uri="{FF2B5EF4-FFF2-40B4-BE49-F238E27FC236}">
                <a16:creationId xmlns:a16="http://schemas.microsoft.com/office/drawing/2014/main" id="{108ABF6B-6FB7-4654-8421-6FD9BDBCEA16}"/>
              </a:ext>
            </a:extLst>
          </p:cNvPr>
          <p:cNvSpPr txBox="1">
            <a:spLocks/>
          </p:cNvSpPr>
          <p:nvPr/>
        </p:nvSpPr>
        <p:spPr>
          <a:xfrm>
            <a:off x="0" y="6550025"/>
            <a:ext cx="4114800" cy="307975"/>
          </a:xfrm>
          <a:prstGeom prst="rect">
            <a:avLst/>
          </a:prstGeom>
        </p:spPr>
        <p:txBody>
          <a:bodyPr vert="horz" lIns="91440" tIns="45720" rIns="91440" bIns="45720" rtlCol="0" anchor="ctr"/>
          <a:lstStyle>
            <a:defPPr>
              <a:defRPr lang="en-US"/>
            </a:defPPr>
            <a:lvl1pPr marL="0" algn="l" defTabSz="914400" rtl="0" eaLnBrk="1" latinLnBrk="0" hangingPunct="1">
              <a:defRPr sz="6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2025 SIGGRAPH. All Rights Reserved.</a:t>
            </a:r>
            <a:endParaRPr lang="en-US" dirty="0"/>
          </a:p>
        </p:txBody>
      </p:sp>
      <p:pic>
        <p:nvPicPr>
          <p:cNvPr id="8" name="Picture 7">
            <a:extLst>
              <a:ext uri="{FF2B5EF4-FFF2-40B4-BE49-F238E27FC236}">
                <a16:creationId xmlns:a16="http://schemas.microsoft.com/office/drawing/2014/main" id="{CA434DB5-8F17-44C7-828B-1BEA72B516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652" y="4001292"/>
            <a:ext cx="2834347" cy="2397385"/>
          </a:xfrm>
          <a:prstGeom prst="rect">
            <a:avLst/>
          </a:prstGeom>
        </p:spPr>
      </p:pic>
      <p:pic>
        <p:nvPicPr>
          <p:cNvPr id="10" name="Picture 9">
            <a:extLst>
              <a:ext uri="{FF2B5EF4-FFF2-40B4-BE49-F238E27FC236}">
                <a16:creationId xmlns:a16="http://schemas.microsoft.com/office/drawing/2014/main" id="{8D492259-021D-43B4-B27D-0D1071AE89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8999" y="4001292"/>
            <a:ext cx="2834347" cy="2397385"/>
          </a:xfrm>
          <a:prstGeom prst="rect">
            <a:avLst/>
          </a:prstGeom>
        </p:spPr>
      </p:pic>
      <p:pic>
        <p:nvPicPr>
          <p:cNvPr id="12" name="Picture 11">
            <a:extLst>
              <a:ext uri="{FF2B5EF4-FFF2-40B4-BE49-F238E27FC236}">
                <a16:creationId xmlns:a16="http://schemas.microsoft.com/office/drawing/2014/main" id="{55ACF9CA-923B-4B29-B334-F62E408CF9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11826" y="1603907"/>
            <a:ext cx="2834347" cy="2397385"/>
          </a:xfrm>
          <a:prstGeom prst="rect">
            <a:avLst/>
          </a:prstGeom>
        </p:spPr>
      </p:pic>
      <p:grpSp>
        <p:nvGrpSpPr>
          <p:cNvPr id="42" name="Group 41">
            <a:extLst>
              <a:ext uri="{FF2B5EF4-FFF2-40B4-BE49-F238E27FC236}">
                <a16:creationId xmlns:a16="http://schemas.microsoft.com/office/drawing/2014/main" id="{A2B6CFEF-2ECC-46F3-96E0-487C307296AD}"/>
              </a:ext>
            </a:extLst>
          </p:cNvPr>
          <p:cNvGrpSpPr/>
          <p:nvPr/>
        </p:nvGrpSpPr>
        <p:grpSpPr>
          <a:xfrm>
            <a:off x="2621280" y="2044700"/>
            <a:ext cx="828040" cy="1186180"/>
            <a:chOff x="2621280" y="2044700"/>
            <a:chExt cx="828040" cy="1186180"/>
          </a:xfrm>
        </p:grpSpPr>
        <p:cxnSp>
          <p:nvCxnSpPr>
            <p:cNvPr id="11" name="Straight Connector 10">
              <a:extLst>
                <a:ext uri="{FF2B5EF4-FFF2-40B4-BE49-F238E27FC236}">
                  <a16:creationId xmlns:a16="http://schemas.microsoft.com/office/drawing/2014/main" id="{728D82C5-8AE9-4A5B-941D-B4C612EF4A0F}"/>
                </a:ext>
              </a:extLst>
            </p:cNvPr>
            <p:cNvCxnSpPr>
              <a:cxnSpLocks/>
            </p:cNvCxnSpPr>
            <p:nvPr/>
          </p:nvCxnSpPr>
          <p:spPr>
            <a:xfrm>
              <a:off x="3444240" y="2044700"/>
              <a:ext cx="5080" cy="52832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6E77842-B00C-4A79-8E2D-A5C0D59345CD}"/>
                </a:ext>
              </a:extLst>
            </p:cNvPr>
            <p:cNvCxnSpPr>
              <a:cxnSpLocks/>
            </p:cNvCxnSpPr>
            <p:nvPr/>
          </p:nvCxnSpPr>
          <p:spPr>
            <a:xfrm>
              <a:off x="2694940" y="2433320"/>
              <a:ext cx="63500" cy="79756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8FAB81-AC7B-4929-8B29-4A3EF28EF8C6}"/>
                </a:ext>
              </a:extLst>
            </p:cNvPr>
            <p:cNvCxnSpPr>
              <a:cxnSpLocks/>
            </p:cNvCxnSpPr>
            <p:nvPr/>
          </p:nvCxnSpPr>
          <p:spPr>
            <a:xfrm flipH="1" flipV="1">
              <a:off x="2621280" y="2278380"/>
              <a:ext cx="73660" cy="15494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C24199B-2961-4FBD-952E-78618297F8F9}"/>
                </a:ext>
              </a:extLst>
            </p:cNvPr>
            <p:cNvCxnSpPr>
              <a:cxnSpLocks/>
            </p:cNvCxnSpPr>
            <p:nvPr/>
          </p:nvCxnSpPr>
          <p:spPr>
            <a:xfrm flipH="1">
              <a:off x="2748916" y="2234565"/>
              <a:ext cx="295274" cy="3048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535395CB-9F35-4521-B9F4-6DB95D6DA96E}"/>
              </a:ext>
            </a:extLst>
          </p:cNvPr>
          <p:cNvGrpSpPr/>
          <p:nvPr/>
        </p:nvGrpSpPr>
        <p:grpSpPr>
          <a:xfrm>
            <a:off x="2739390" y="1737360"/>
            <a:ext cx="1931670" cy="1343026"/>
            <a:chOff x="2739390" y="1737360"/>
            <a:chExt cx="1931670" cy="1343026"/>
          </a:xfrm>
        </p:grpSpPr>
        <p:cxnSp>
          <p:nvCxnSpPr>
            <p:cNvPr id="6" name="Straight Connector 5">
              <a:extLst>
                <a:ext uri="{FF2B5EF4-FFF2-40B4-BE49-F238E27FC236}">
                  <a16:creationId xmlns:a16="http://schemas.microsoft.com/office/drawing/2014/main" id="{10E833FD-2A01-40E7-8C50-A4AF9E4F29FE}"/>
                </a:ext>
              </a:extLst>
            </p:cNvPr>
            <p:cNvCxnSpPr>
              <a:cxnSpLocks/>
            </p:cNvCxnSpPr>
            <p:nvPr/>
          </p:nvCxnSpPr>
          <p:spPr>
            <a:xfrm flipV="1">
              <a:off x="3448050" y="1737360"/>
              <a:ext cx="756285" cy="5715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2C6CB27-6470-447A-B72E-98B66CC9E3AF}"/>
                </a:ext>
              </a:extLst>
            </p:cNvPr>
            <p:cNvCxnSpPr>
              <a:cxnSpLocks/>
            </p:cNvCxnSpPr>
            <p:nvPr/>
          </p:nvCxnSpPr>
          <p:spPr>
            <a:xfrm>
              <a:off x="4204335" y="1737360"/>
              <a:ext cx="466725" cy="196216"/>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F0B2206-6080-4BB4-A254-A06F09F8EB60}"/>
                </a:ext>
              </a:extLst>
            </p:cNvPr>
            <p:cNvCxnSpPr>
              <a:cxnSpLocks/>
            </p:cNvCxnSpPr>
            <p:nvPr/>
          </p:nvCxnSpPr>
          <p:spPr>
            <a:xfrm flipH="1">
              <a:off x="2739390" y="1933576"/>
              <a:ext cx="1931670" cy="17525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B147B7E-6735-47C4-9907-2BB8D196E7CC}"/>
                </a:ext>
              </a:extLst>
            </p:cNvPr>
            <p:cNvCxnSpPr>
              <a:cxnSpLocks/>
            </p:cNvCxnSpPr>
            <p:nvPr/>
          </p:nvCxnSpPr>
          <p:spPr>
            <a:xfrm flipH="1" flipV="1">
              <a:off x="2739390" y="2108835"/>
              <a:ext cx="78105" cy="97155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44ABB39-9EE5-4CC3-AA58-644BAACDD830}"/>
                </a:ext>
              </a:extLst>
            </p:cNvPr>
            <p:cNvCxnSpPr>
              <a:cxnSpLocks/>
            </p:cNvCxnSpPr>
            <p:nvPr/>
          </p:nvCxnSpPr>
          <p:spPr>
            <a:xfrm flipV="1">
              <a:off x="2817495" y="2931795"/>
              <a:ext cx="923925" cy="148591"/>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367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D54BC-07B7-499B-9CF1-018FE03DBFFC}"/>
              </a:ext>
            </a:extLst>
          </p:cNvPr>
          <p:cNvSpPr>
            <a:spLocks noGrp="1"/>
          </p:cNvSpPr>
          <p:nvPr>
            <p:ph type="title"/>
          </p:nvPr>
        </p:nvSpPr>
        <p:spPr/>
        <p:txBody>
          <a:bodyPr/>
          <a:lstStyle/>
          <a:p>
            <a:r>
              <a:rPr lang="en-US" dirty="0"/>
              <a:t>Topological Offsets</a:t>
            </a:r>
          </a:p>
        </p:txBody>
      </p:sp>
      <p:sp>
        <p:nvSpPr>
          <p:cNvPr id="4" name="Content Placeholder 3">
            <a:extLst>
              <a:ext uri="{FF2B5EF4-FFF2-40B4-BE49-F238E27FC236}">
                <a16:creationId xmlns:a16="http://schemas.microsoft.com/office/drawing/2014/main" id="{D19B8626-4CB6-4845-BBFA-771480270AC6}"/>
              </a:ext>
            </a:extLst>
          </p:cNvPr>
          <p:cNvSpPr>
            <a:spLocks noGrp="1"/>
          </p:cNvSpPr>
          <p:nvPr>
            <p:ph sz="half" idx="2"/>
          </p:nvPr>
        </p:nvSpPr>
        <p:spPr/>
        <p:txBody>
          <a:bodyPr anchor="ctr"/>
          <a:lstStyle/>
          <a:p>
            <a:r>
              <a:rPr lang="en-US" dirty="0"/>
              <a:t>Input can be any simplicial complex</a:t>
            </a:r>
          </a:p>
          <a:p>
            <a:r>
              <a:rPr lang="en-US" dirty="0"/>
              <a:t>Output is a tetrahedral mesh</a:t>
            </a:r>
          </a:p>
        </p:txBody>
      </p:sp>
      <p:sp>
        <p:nvSpPr>
          <p:cNvPr id="5" name="Slide Number Placeholder 4">
            <a:extLst>
              <a:ext uri="{FF2B5EF4-FFF2-40B4-BE49-F238E27FC236}">
                <a16:creationId xmlns:a16="http://schemas.microsoft.com/office/drawing/2014/main" id="{8702615A-965D-45F1-A442-D10E2DB17F44}"/>
              </a:ext>
            </a:extLst>
          </p:cNvPr>
          <p:cNvSpPr>
            <a:spLocks noGrp="1"/>
          </p:cNvSpPr>
          <p:nvPr>
            <p:ph type="sldNum" sz="quarter" idx="10"/>
          </p:nvPr>
        </p:nvSpPr>
        <p:spPr/>
        <p:txBody>
          <a:bodyPr/>
          <a:lstStyle/>
          <a:p>
            <a:fld id="{FA919043-6B14-43C3-BC53-C838AD8B992D}" type="slidenum">
              <a:rPr lang="en-US" smtClean="0"/>
              <a:pPr/>
              <a:t>9</a:t>
            </a:fld>
            <a:endParaRPr lang="en-US" dirty="0"/>
          </a:p>
        </p:txBody>
      </p:sp>
      <p:sp>
        <p:nvSpPr>
          <p:cNvPr id="7" name="Footer Placeholder 6">
            <a:extLst>
              <a:ext uri="{FF2B5EF4-FFF2-40B4-BE49-F238E27FC236}">
                <a16:creationId xmlns:a16="http://schemas.microsoft.com/office/drawing/2014/main" id="{108ABF6B-6FB7-4654-8421-6FD9BDBCEA16}"/>
              </a:ext>
            </a:extLst>
          </p:cNvPr>
          <p:cNvSpPr txBox="1">
            <a:spLocks/>
          </p:cNvSpPr>
          <p:nvPr/>
        </p:nvSpPr>
        <p:spPr>
          <a:xfrm>
            <a:off x="0" y="6550025"/>
            <a:ext cx="4114800" cy="307975"/>
          </a:xfrm>
          <a:prstGeom prst="rect">
            <a:avLst/>
          </a:prstGeom>
        </p:spPr>
        <p:txBody>
          <a:bodyPr vert="horz" lIns="91440" tIns="45720" rIns="91440" bIns="45720" rtlCol="0" anchor="ctr"/>
          <a:lstStyle>
            <a:defPPr>
              <a:defRPr lang="en-US"/>
            </a:defPPr>
            <a:lvl1pPr marL="0" algn="l" defTabSz="914400" rtl="0" eaLnBrk="1" latinLnBrk="0" hangingPunct="1">
              <a:defRPr sz="6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2025 SIGGRAPH. All Rights Reserved.</a:t>
            </a:r>
            <a:endParaRPr lang="en-US" dirty="0"/>
          </a:p>
        </p:txBody>
      </p:sp>
      <p:pic>
        <p:nvPicPr>
          <p:cNvPr id="8" name="Picture 7">
            <a:extLst>
              <a:ext uri="{FF2B5EF4-FFF2-40B4-BE49-F238E27FC236}">
                <a16:creationId xmlns:a16="http://schemas.microsoft.com/office/drawing/2014/main" id="{2E706DB4-FA42-43B5-B2D0-FBE863F0EB7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27275" y="2495581"/>
            <a:ext cx="4603450" cy="3011424"/>
          </a:xfrm>
          <a:prstGeom prst="rect">
            <a:avLst/>
          </a:prstGeom>
        </p:spPr>
      </p:pic>
    </p:spTree>
    <p:extLst>
      <p:ext uri="{BB962C8B-B14F-4D97-AF65-F5344CB8AC3E}">
        <p14:creationId xmlns:p14="http://schemas.microsoft.com/office/powerpoint/2010/main" val="195147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theme/theme1.xml><?xml version="1.0" encoding="utf-8"?>
<a:theme xmlns:a="http://schemas.openxmlformats.org/drawingml/2006/main" name="Office Theme">
  <a:themeElements>
    <a:clrScheme name="s2025">
      <a:dk1>
        <a:srgbClr val="000000"/>
      </a:dk1>
      <a:lt1>
        <a:srgbClr val="FFFFFF"/>
      </a:lt1>
      <a:dk2>
        <a:srgbClr val="01434F"/>
      </a:dk2>
      <a:lt2>
        <a:srgbClr val="007F92"/>
      </a:lt2>
      <a:accent1>
        <a:srgbClr val="00ADA7"/>
      </a:accent1>
      <a:accent2>
        <a:srgbClr val="69FFE8"/>
      </a:accent2>
      <a:accent3>
        <a:srgbClr val="00CDEC"/>
      </a:accent3>
      <a:accent4>
        <a:srgbClr val="00E300"/>
      </a:accent4>
      <a:accent5>
        <a:srgbClr val="7CFC00"/>
      </a:accent5>
      <a:accent6>
        <a:srgbClr val="FFF31C"/>
      </a:accent6>
      <a:hlink>
        <a:srgbClr val="00CCEC"/>
      </a:hlink>
      <a:folHlink>
        <a:srgbClr val="00CC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tlCol="0">
        <a:spAutoFit/>
      </a:bodyPr>
      <a:lstStyle>
        <a:defPPr marL="236538" indent="-236538" algn="l">
          <a:lnSpc>
            <a:spcPct val="130000"/>
          </a:lnSpc>
          <a:spcAft>
            <a:spcPts val="600"/>
          </a:spcAft>
          <a:buClr>
            <a:schemeClr val="accent4"/>
          </a:buClr>
          <a:buFont typeface="Arial" panose="020B0604020202020204" pitchFamily="34" charset="0"/>
          <a:buChar char="•"/>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5219</TotalTime>
  <Words>1838</Words>
  <Application>Microsoft Office PowerPoint</Application>
  <PresentationFormat>Widescreen</PresentationFormat>
  <Paragraphs>287</Paragraphs>
  <Slides>32</Slides>
  <Notes>26</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System Font Regular</vt:lpstr>
      <vt:lpstr>Office Theme</vt:lpstr>
      <vt:lpstr>Topological Offsets</vt:lpstr>
      <vt:lpstr>Topological Offsets</vt:lpstr>
      <vt:lpstr>Topological Offsets</vt:lpstr>
      <vt:lpstr>Topological Offsets</vt:lpstr>
      <vt:lpstr>Related Work</vt:lpstr>
      <vt:lpstr>Related Work</vt:lpstr>
      <vt:lpstr>Topological Offsets</vt:lpstr>
      <vt:lpstr>Topological Offsets</vt:lpstr>
      <vt:lpstr>Topological Offsets</vt:lpstr>
      <vt:lpstr>Pipeline</vt:lpstr>
      <vt:lpstr>Pipeline</vt:lpstr>
      <vt:lpstr>Pipeline</vt:lpstr>
      <vt:lpstr>Pipeline</vt:lpstr>
      <vt:lpstr>Pipeline</vt:lpstr>
      <vt:lpstr>Simplicial Embedding</vt:lpstr>
      <vt:lpstr>Simplicial Embedding</vt:lpstr>
      <vt:lpstr>Simplicial Embedding</vt:lpstr>
      <vt:lpstr>Simplicial Embedding</vt:lpstr>
      <vt:lpstr>Simplicial Embedding</vt:lpstr>
      <vt:lpstr>Pipeline</vt:lpstr>
      <vt:lpstr>Optimization</vt:lpstr>
      <vt:lpstr>Local Offset Distance</vt:lpstr>
      <vt:lpstr>Local Offset Distance</vt:lpstr>
      <vt:lpstr>Local Offset Distance</vt:lpstr>
      <vt:lpstr>Local Offset Distance</vt:lpstr>
      <vt:lpstr>Local Offset Distance</vt:lpstr>
      <vt:lpstr>Local Offset Distance</vt:lpstr>
      <vt:lpstr>Finite Offsets</vt:lpstr>
      <vt:lpstr>Layered Offsets</vt:lpstr>
      <vt:lpstr>Thank You</vt:lpstr>
      <vt:lpstr>Local Offset Distance</vt:lpstr>
      <vt:lpstr>Local Offset Distance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claire@cubicleninjas.com</dc:creator>
  <cp:lastModifiedBy>Daniel Zint</cp:lastModifiedBy>
  <cp:revision>281</cp:revision>
  <dcterms:created xsi:type="dcterms:W3CDTF">2020-09-03T21:14:56Z</dcterms:created>
  <dcterms:modified xsi:type="dcterms:W3CDTF">2026-02-06T07:22:20Z</dcterms:modified>
</cp:coreProperties>
</file>